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theme/themeOverride2.xml" ContentType="application/vnd.openxmlformats-officedocument.themeOverride+xml"/>
  <Override PartName="/ppt/drawings/drawing3.xml" ContentType="application/vnd.openxmlformats-officedocument.drawingml.chartshapes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theme/themeOverride3.xml" ContentType="application/vnd.openxmlformats-officedocument.themeOverride+xml"/>
  <Override PartName="/ppt/drawings/drawing4.xml" ContentType="application/vnd.openxmlformats-officedocument.drawingml.chartshapes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5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6.xml" ContentType="application/vnd.openxmlformats-officedocument.drawingml.chart+xml"/>
  <Override PartName="/ppt/drawings/drawing5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17.xml" ContentType="application/vnd.openxmlformats-officedocument.drawingml.chart+xml"/>
  <Override PartName="/ppt/drawings/drawing6.xml" ContentType="application/vnd.openxmlformats-officedocument.drawingml.chartshap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  <p:sldMasterId id="2147483841" r:id="rId2"/>
    <p:sldMasterId id="2147483867" r:id="rId3"/>
    <p:sldMasterId id="2147483880" r:id="rId4"/>
  </p:sldMasterIdLst>
  <p:notesMasterIdLst>
    <p:notesMasterId r:id="rId38"/>
  </p:notesMasterIdLst>
  <p:sldIdLst>
    <p:sldId id="256" r:id="rId5"/>
    <p:sldId id="341" r:id="rId6"/>
    <p:sldId id="262" r:id="rId7"/>
    <p:sldId id="300" r:id="rId8"/>
    <p:sldId id="314" r:id="rId9"/>
    <p:sldId id="315" r:id="rId10"/>
    <p:sldId id="321" r:id="rId11"/>
    <p:sldId id="359" r:id="rId12"/>
    <p:sldId id="328" r:id="rId13"/>
    <p:sldId id="329" r:id="rId14"/>
    <p:sldId id="330" r:id="rId15"/>
    <p:sldId id="309" r:id="rId16"/>
    <p:sldId id="310" r:id="rId17"/>
    <p:sldId id="326" r:id="rId18"/>
    <p:sldId id="316" r:id="rId19"/>
    <p:sldId id="347" r:id="rId20"/>
    <p:sldId id="348" r:id="rId21"/>
    <p:sldId id="349" r:id="rId22"/>
    <p:sldId id="350" r:id="rId23"/>
    <p:sldId id="351" r:id="rId24"/>
    <p:sldId id="352" r:id="rId25"/>
    <p:sldId id="353" r:id="rId26"/>
    <p:sldId id="354" r:id="rId27"/>
    <p:sldId id="345" r:id="rId28"/>
    <p:sldId id="344" r:id="rId29"/>
    <p:sldId id="298" r:id="rId30"/>
    <p:sldId id="287" r:id="rId31"/>
    <p:sldId id="355" r:id="rId32"/>
    <p:sldId id="356" r:id="rId33"/>
    <p:sldId id="357" r:id="rId34"/>
    <p:sldId id="340" r:id="rId35"/>
    <p:sldId id="358" r:id="rId36"/>
    <p:sldId id="296" r:id="rId37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883FE9"/>
    <a:srgbClr val="DC303C"/>
    <a:srgbClr val="BB51BB"/>
    <a:srgbClr val="B687DD"/>
    <a:srgbClr val="F19437"/>
    <a:srgbClr val="64BACE"/>
    <a:srgbClr val="EDF7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package" Target="../embeddings/Microsoft_Excel_Worksheet11.xlsx"/><Relationship Id="rId1" Type="http://schemas.openxmlformats.org/officeDocument/2006/relationships/themeOverride" Target="../theme/themeOverride3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17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4.6456583552055994E-2"/>
          <c:y val="0.12139704534993948"/>
          <c:w val="0.68557534995625546"/>
          <c:h val="0.76736567509814924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Лист1!$A$3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3888888888888909E-3"/>
                  <c:y val="3.51528401606170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FD6-4E08-8753-43B1C840A1E9}"/>
                </c:ext>
              </c:extLst>
            </c:dLbl>
            <c:dLbl>
              <c:idx val="1"/>
              <c:layout>
                <c:manualLayout>
                  <c:x val="0"/>
                  <c:y val="-4.72743769210828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FD6-4E08-8753-43B1C840A1E9}"/>
                </c:ext>
              </c:extLst>
            </c:dLbl>
            <c:dLbl>
              <c:idx val="2"/>
              <c:layout>
                <c:manualLayout>
                  <c:x val="2.7777777777777835E-3"/>
                  <c:y val="-1.0938348367963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FD6-4E08-8753-43B1C840A1E9}"/>
                </c:ext>
              </c:extLst>
            </c:dLbl>
            <c:dLbl>
              <c:idx val="3"/>
              <c:layout>
                <c:manualLayout>
                  <c:x val="0"/>
                  <c:y val="-8.75067869437117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FD6-4E08-8753-43B1C840A1E9}"/>
                </c:ext>
              </c:extLst>
            </c:dLbl>
            <c:dLbl>
              <c:idx val="4"/>
              <c:layout>
                <c:manualLayout>
                  <c:x val="1.3888888888888909E-3"/>
                  <c:y val="-1.3126018041556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FD6-4E08-8753-43B1C840A1E9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Лист1!$B$1:$C$1</c:f>
              <c:strCache>
                <c:ptCount val="2"/>
                <c:pt idx="0">
                  <c:v>1 п/г 2021 г. </c:v>
                </c:pt>
                <c:pt idx="1">
                  <c:v>1 п/г 2022 г.</c:v>
                </c:pt>
              </c:strCache>
            </c:strRef>
          </c:cat>
          <c:val>
            <c:numRef>
              <c:f>Лист1!$B$3:$C$3</c:f>
              <c:numCache>
                <c:formatCode>#,##0.0</c:formatCode>
                <c:ptCount val="2"/>
                <c:pt idx="0">
                  <c:v>1379.7</c:v>
                </c:pt>
                <c:pt idx="1">
                  <c:v>1807.519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EFD6-4E08-8753-43B1C840A1E9}"/>
            </c:ext>
          </c:extLst>
        </c:ser>
        <c:ser>
          <c:idx val="2"/>
          <c:order val="1"/>
          <c:tx>
            <c:strRef>
              <c:f>Лист1!$A$2</c:f>
              <c:strCache>
                <c:ptCount val="1"/>
                <c:pt idx="0">
                  <c:v>Налоговые и неналоговые доходы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Лист1!$B$1:$C$1</c:f>
              <c:strCache>
                <c:ptCount val="2"/>
                <c:pt idx="0">
                  <c:v>1 п/г 2021 г. </c:v>
                </c:pt>
                <c:pt idx="1">
                  <c:v>1 п/г 2022 г.</c:v>
                </c:pt>
              </c:strCache>
            </c:strRef>
          </c:cat>
          <c:val>
            <c:numRef>
              <c:f>Лист1!$B$2:$C$2</c:f>
              <c:numCache>
                <c:formatCode>#,##0.0</c:formatCode>
                <c:ptCount val="2"/>
                <c:pt idx="0">
                  <c:v>775.1</c:v>
                </c:pt>
                <c:pt idx="1">
                  <c:v>725.93899999999996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EFD6-4E08-8753-43B1C840A1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overlap val="100"/>
        <c:axId val="159255552"/>
        <c:axId val="159265536"/>
      </c:barChart>
      <c:catAx>
        <c:axId val="159255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59265536"/>
        <c:crosses val="autoZero"/>
        <c:auto val="1"/>
        <c:lblAlgn val="ctr"/>
        <c:lblOffset val="100"/>
        <c:tickLblSkip val="1"/>
        <c:noMultiLvlLbl val="0"/>
      </c:catAx>
      <c:valAx>
        <c:axId val="159265536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0"/>
        <c:majorTickMark val="out"/>
        <c:minorTickMark val="none"/>
        <c:tickLblPos val="none"/>
        <c:crossAx val="1592555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444444444444442"/>
          <c:y val="0.23420431640351649"/>
          <c:w val="0.27638888888888946"/>
          <c:h val="0.69430272538260496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260362274562083"/>
          <c:y val="8.303284085384989E-2"/>
          <c:w val="0.72445688904936456"/>
          <c:h val="0.503108635723120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Доходы от реализации имущества</c:v>
                </c:pt>
              </c:strCache>
            </c:strRef>
          </c:tx>
          <c:spPr>
            <a:solidFill>
              <a:srgbClr val="B687DD"/>
            </a:solidFill>
          </c:spPr>
          <c:invertIfNegative val="0"/>
          <c:cat>
            <c:strRef>
              <c:f>Лист1!$B$1:$D$1</c:f>
              <c:strCache>
                <c:ptCount val="3"/>
                <c:pt idx="0">
                  <c:v>1 п/г 2021 г. факт</c:v>
                </c:pt>
                <c:pt idx="1">
                  <c:v>1 п/г 2022 г. план</c:v>
                </c:pt>
                <c:pt idx="2">
                  <c:v>1 п/г 2022 г. факт</c:v>
                </c:pt>
              </c:strCache>
            </c:strRef>
          </c:cat>
          <c:val>
            <c:numRef>
              <c:f>Лист1!$B$2:$D$2</c:f>
              <c:numCache>
                <c:formatCode>#,##0.0</c:formatCode>
                <c:ptCount val="3"/>
                <c:pt idx="0">
                  <c:v>0.3</c:v>
                </c:pt>
                <c:pt idx="1">
                  <c:v>3.3</c:v>
                </c:pt>
                <c:pt idx="2">
                  <c:v>3.4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B42-4733-A6AE-40CD1ECD1C11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Доходы от продажи земли</c:v>
                </c:pt>
              </c:strCache>
            </c:strRef>
          </c:tx>
          <c:spPr>
            <a:solidFill>
              <a:srgbClr val="B687DD"/>
            </a:solidFill>
          </c:spPr>
          <c:invertIfNegative val="0"/>
          <c:cat>
            <c:strRef>
              <c:f>Лист1!$B$1:$D$1</c:f>
              <c:strCache>
                <c:ptCount val="3"/>
                <c:pt idx="0">
                  <c:v>1 п/г 2021 г. факт</c:v>
                </c:pt>
                <c:pt idx="1">
                  <c:v>1 п/г 2022 г. план</c:v>
                </c:pt>
                <c:pt idx="2">
                  <c:v>1 п/г 2022 г. факт</c:v>
                </c:pt>
              </c:strCache>
            </c:strRef>
          </c:cat>
          <c:val>
            <c:numRef>
              <c:f>Лист1!$B$3:$D$3</c:f>
              <c:numCache>
                <c:formatCode>#,##0.0</c:formatCode>
                <c:ptCount val="3"/>
                <c:pt idx="0">
                  <c:v>25.3</c:v>
                </c:pt>
                <c:pt idx="1">
                  <c:v>33.43</c:v>
                </c:pt>
                <c:pt idx="2">
                  <c:v>36.518999999999998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B42-4733-A6AE-40CD1ECD1C11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Прочие доходы от продажи имущества</c:v>
                </c:pt>
              </c:strCache>
            </c:strRef>
          </c:tx>
          <c:spPr>
            <a:solidFill>
              <a:srgbClr val="B687DD"/>
            </a:solidFill>
          </c:spPr>
          <c:invertIfNegative val="0"/>
          <c:cat>
            <c:strRef>
              <c:f>Лист1!$B$1:$D$1</c:f>
              <c:strCache>
                <c:ptCount val="3"/>
                <c:pt idx="0">
                  <c:v>1 п/г 2021 г. факт</c:v>
                </c:pt>
                <c:pt idx="1">
                  <c:v>1 п/г 2022 г. план</c:v>
                </c:pt>
                <c:pt idx="2">
                  <c:v>1 п/г 2022 г. факт</c:v>
                </c:pt>
              </c:strCache>
            </c:strRef>
          </c:cat>
          <c:val>
            <c:numRef>
              <c:f>Лист1!$B$4:$D$4</c:f>
              <c:numCache>
                <c:formatCode>#,##0.0</c:formatCode>
                <c:ptCount val="3"/>
                <c:pt idx="0">
                  <c:v>13.7</c:v>
                </c:pt>
                <c:pt idx="1">
                  <c:v>11.8</c:v>
                </c:pt>
                <c:pt idx="2">
                  <c:v>12.5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EB42-4733-A6AE-40CD1ECD1C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8"/>
        <c:overlap val="100"/>
        <c:axId val="183932800"/>
        <c:axId val="183934336"/>
      </c:barChart>
      <c:catAx>
        <c:axId val="1839328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83934336"/>
        <c:crosses val="autoZero"/>
        <c:auto val="1"/>
        <c:lblAlgn val="ctr"/>
        <c:lblOffset val="100"/>
        <c:noMultiLvlLbl val="0"/>
      </c:catAx>
      <c:valAx>
        <c:axId val="183934336"/>
        <c:scaling>
          <c:orientation val="minMax"/>
          <c:min val="0"/>
        </c:scaling>
        <c:delete val="1"/>
        <c:axPos val="l"/>
        <c:majorGridlines/>
        <c:numFmt formatCode="#,##0.0" sourceLinked="1"/>
        <c:majorTickMark val="out"/>
        <c:minorTickMark val="none"/>
        <c:tickLblPos val="none"/>
        <c:crossAx val="183932800"/>
        <c:crosses val="autoZero"/>
        <c:crossBetween val="between"/>
      </c:valAx>
      <c:dTable>
        <c:showHorzBorder val="1"/>
        <c:showVertBorder val="1"/>
        <c:showOutline val="1"/>
        <c:showKeys val="0"/>
      </c:dTable>
    </c:plotArea>
    <c:plotVisOnly val="1"/>
    <c:dispBlanksAs val="gap"/>
    <c:showDLblsOverMax val="0"/>
  </c:chart>
  <c:txPr>
    <a:bodyPr/>
    <a:lstStyle/>
    <a:p>
      <a:pPr>
        <a:defRPr sz="16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52065060998713"/>
          <c:y val="0.15430135434388728"/>
          <c:w val="0.69384064425590064"/>
          <c:h val="0.13586827087930378"/>
        </c:manualLayout>
      </c:layout>
      <c:lineChart>
        <c:grouping val="standar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Доходы всего</c:v>
                </c:pt>
              </c:strCache>
            </c:strRef>
          </c:tx>
          <c:spPr>
            <a:ln w="34925">
              <a:solidFill>
                <a:srgbClr val="142DAC"/>
              </a:solidFill>
            </a:ln>
          </c:spPr>
          <c:marker>
            <c:symbol val="square"/>
            <c:size val="7"/>
            <c:spPr>
              <a:solidFill>
                <a:srgbClr val="142DAC"/>
              </a:solidFill>
              <a:ln>
                <a:solidFill>
                  <a:srgbClr val="142DAC"/>
                </a:solidFill>
                <a:tailEnd type="stealth"/>
              </a:ln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dLbls>
            <c:dLbl>
              <c:idx val="0"/>
              <c:layout>
                <c:manualLayout>
                  <c:x val="-4.7828385818152436E-2"/>
                  <c:y val="4.46796640521895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2CA-4296-A940-58EC45DDE5DC}"/>
                </c:ext>
              </c:extLst>
            </c:dLbl>
            <c:dLbl>
              <c:idx val="1"/>
              <c:layout>
                <c:manualLayout>
                  <c:x val="-5.7574357985453836E-2"/>
                  <c:y val="4.25910099881710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2CA-4296-A940-58EC45DDE5DC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rgbClr val="002060"/>
                    </a:solidFill>
                    <a:latin typeface="Bookman Old Style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Лист1!$B$2:$B$4</c:f>
              <c:strCache>
                <c:ptCount val="3"/>
                <c:pt idx="0">
                  <c:v>1 п/г 2021 факт</c:v>
                </c:pt>
                <c:pt idx="1">
                  <c:v>1 п/г 2022 план</c:v>
                </c:pt>
                <c:pt idx="2">
                  <c:v>1 п/г 2022 факт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39.299999999999997</c:v>
                </c:pt>
                <c:pt idx="1">
                  <c:v>48.5</c:v>
                </c:pt>
                <c:pt idx="2">
                  <c:v>52.363999999999997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BE30-4FF8-A115-E6663508C6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5079680"/>
        <c:axId val="185081216"/>
      </c:lineChart>
      <c:catAx>
        <c:axId val="1850796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85081216"/>
        <c:crosses val="autoZero"/>
        <c:auto val="1"/>
        <c:lblAlgn val="ctr"/>
        <c:lblOffset val="100"/>
        <c:noMultiLvlLbl val="0"/>
      </c:catAx>
      <c:valAx>
        <c:axId val="185081216"/>
        <c:scaling>
          <c:orientation val="minMax"/>
          <c:min val="0"/>
        </c:scaling>
        <c:delete val="1"/>
        <c:axPos val="l"/>
        <c:title>
          <c:tx>
            <c:rich>
              <a:bodyPr rot="0" vert="horz"/>
              <a:lstStyle/>
              <a:p>
                <a:pPr>
                  <a:defRPr sz="2000"/>
                </a:pPr>
                <a:r>
                  <a:rPr lang="ru-RU" sz="2000" dirty="0"/>
                  <a:t>млн. руб.</a:t>
                </a:r>
              </a:p>
            </c:rich>
          </c:tx>
          <c:layout>
            <c:manualLayout>
              <c:xMode val="edge"/>
              <c:yMode val="edge"/>
              <c:x val="4.826503606722287E-2"/>
              <c:y val="0.14764887848536642"/>
            </c:manualLayout>
          </c:layout>
          <c:overlay val="0"/>
        </c:title>
        <c:numFmt formatCode="#,##0" sourceLinked="0"/>
        <c:majorTickMark val="out"/>
        <c:minorTickMark val="none"/>
        <c:tickLblPos val="none"/>
        <c:crossAx val="185079680"/>
        <c:crosses val="autoZero"/>
        <c:crossBetween val="between"/>
      </c:valAx>
      <c:spPr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581728335977888E-2"/>
          <c:y val="4.6536056282978307E-2"/>
          <c:w val="0.96683654332804425"/>
          <c:h val="0.799464204286365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расходы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Лист1!$B$1:$D$1</c:f>
              <c:strCache>
                <c:ptCount val="3"/>
                <c:pt idx="0">
                  <c:v>1 п/г 2021 г. факт</c:v>
                </c:pt>
                <c:pt idx="1">
                  <c:v>1 п/г 2022 г план</c:v>
                </c:pt>
                <c:pt idx="2">
                  <c:v>1 п/г 2022 г. факт2</c:v>
                </c:pt>
              </c:strCache>
            </c:strRef>
          </c:cat>
          <c:val>
            <c:numRef>
              <c:f>Лист1!$B$2:$D$2</c:f>
              <c:numCache>
                <c:formatCode>#,##0</c:formatCode>
                <c:ptCount val="3"/>
                <c:pt idx="0">
                  <c:v>2190862</c:v>
                </c:pt>
                <c:pt idx="1">
                  <c:v>2575973</c:v>
                </c:pt>
                <c:pt idx="2">
                  <c:v>2534118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262-4083-B618-CAA4C78546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10173440"/>
        <c:axId val="167914112"/>
      </c:barChart>
      <c:catAx>
        <c:axId val="10173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67914112"/>
        <c:crosses val="autoZero"/>
        <c:auto val="1"/>
        <c:lblAlgn val="ctr"/>
        <c:lblOffset val="100"/>
        <c:noMultiLvlLbl val="0"/>
      </c:catAx>
      <c:valAx>
        <c:axId val="167914112"/>
        <c:scaling>
          <c:orientation val="minMax"/>
        </c:scaling>
        <c:delete val="1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тыс. руб.</a:t>
                </a:r>
              </a:p>
            </c:rich>
          </c:tx>
          <c:layout>
            <c:manualLayout>
              <c:xMode val="edge"/>
              <c:yMode val="edge"/>
              <c:x val="7.5371492436263057E-3"/>
              <c:y val="0"/>
            </c:manualLayout>
          </c:layout>
          <c:overlay val="0"/>
        </c:title>
        <c:numFmt formatCode="#,##0" sourceLinked="1"/>
        <c:majorTickMark val="out"/>
        <c:minorTickMark val="none"/>
        <c:tickLblPos val="none"/>
        <c:crossAx val="101734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073683689674068"/>
          <c:y val="0.14307542808623061"/>
          <c:w val="0.51938019958566628"/>
          <c:h val="0.8397648945704991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3"/>
          <c:dPt>
            <c:idx val="0"/>
            <c:bubble3D val="0"/>
            <c:explosion val="4"/>
            <c:extLst xmlns:c16r2="http://schemas.microsoft.com/office/drawing/2015/06/chart">
              <c:ext xmlns:c16="http://schemas.microsoft.com/office/drawing/2014/chart" uri="{C3380CC4-5D6E-409C-BE32-E72D297353CC}">
                <c16:uniqueId val="{00000000-EE6B-4576-AF65-67BFED86696A}"/>
              </c:ext>
            </c:extLst>
          </c:dPt>
          <c:dPt>
            <c:idx val="1"/>
            <c:bubble3D val="0"/>
            <c:explosion val="6"/>
            <c:extLst xmlns:c16r2="http://schemas.microsoft.com/office/drawing/2015/06/chart">
              <c:ext xmlns:c16="http://schemas.microsoft.com/office/drawing/2014/chart" uri="{C3380CC4-5D6E-409C-BE32-E72D297353CC}">
                <c16:uniqueId val="{00000001-EE6B-4576-AF65-67BFED86696A}"/>
              </c:ext>
            </c:extLst>
          </c:dPt>
          <c:dPt>
            <c:idx val="2"/>
            <c:bubble3D val="0"/>
            <c:explosion val="7"/>
            <c:extLst xmlns:c16r2="http://schemas.microsoft.com/office/drawing/2015/06/chart">
              <c:ext xmlns:c16="http://schemas.microsoft.com/office/drawing/2014/chart" uri="{C3380CC4-5D6E-409C-BE32-E72D297353CC}">
                <c16:uniqueId val="{00000002-EE6B-4576-AF65-67BFED86696A}"/>
              </c:ext>
            </c:extLst>
          </c:dPt>
          <c:dPt>
            <c:idx val="3"/>
            <c:bubble3D val="0"/>
            <c:explosion val="7"/>
            <c:extLst xmlns:c16r2="http://schemas.microsoft.com/office/drawing/2015/06/chart">
              <c:ext xmlns:c16="http://schemas.microsoft.com/office/drawing/2014/chart" uri="{C3380CC4-5D6E-409C-BE32-E72D297353CC}">
                <c16:uniqueId val="{00000003-EE6B-4576-AF65-67BFED86696A}"/>
              </c:ext>
            </c:extLst>
          </c:dPt>
          <c:dPt>
            <c:idx val="4"/>
            <c:bubble3D val="0"/>
            <c:explosion val="7"/>
            <c:extLst xmlns:c16r2="http://schemas.microsoft.com/office/drawing/2015/06/chart">
              <c:ext xmlns:c16="http://schemas.microsoft.com/office/drawing/2014/chart" uri="{C3380CC4-5D6E-409C-BE32-E72D297353CC}">
                <c16:uniqueId val="{00000004-EE6B-4576-AF65-67BFED86696A}"/>
              </c:ext>
            </c:extLst>
          </c:dPt>
          <c:dPt>
            <c:idx val="5"/>
            <c:bubble3D val="0"/>
            <c:explosion val="7"/>
            <c:extLst xmlns:c16r2="http://schemas.microsoft.com/office/drawing/2015/06/chart">
              <c:ext xmlns:c16="http://schemas.microsoft.com/office/drawing/2014/chart" uri="{C3380CC4-5D6E-409C-BE32-E72D297353CC}">
                <c16:uniqueId val="{00000005-EE6B-4576-AF65-67BFED86696A}"/>
              </c:ext>
            </c:extLst>
          </c:dPt>
          <c:dPt>
            <c:idx val="6"/>
            <c:bubble3D val="0"/>
            <c:explosion val="7"/>
            <c:extLst xmlns:c16r2="http://schemas.microsoft.com/office/drawing/2015/06/chart">
              <c:ext xmlns:c16="http://schemas.microsoft.com/office/drawing/2014/chart" uri="{C3380CC4-5D6E-409C-BE32-E72D297353CC}">
                <c16:uniqueId val="{00000006-EE6B-4576-AF65-67BFED86696A}"/>
              </c:ext>
            </c:extLst>
          </c:dPt>
          <c:dPt>
            <c:idx val="7"/>
            <c:bubble3D val="0"/>
            <c:explosion val="7"/>
            <c:extLst xmlns:c16r2="http://schemas.microsoft.com/office/drawing/2015/06/chart">
              <c:ext xmlns:c16="http://schemas.microsoft.com/office/drawing/2014/chart" uri="{C3380CC4-5D6E-409C-BE32-E72D297353CC}">
                <c16:uniqueId val="{00000007-EE6B-4576-AF65-67BFED86696A}"/>
              </c:ext>
            </c:extLst>
          </c:dPt>
          <c:dPt>
            <c:idx val="8"/>
            <c:bubble3D val="0"/>
            <c:explosion val="6"/>
            <c:extLst xmlns:c16r2="http://schemas.microsoft.com/office/drawing/2015/06/chart">
              <c:ext xmlns:c16="http://schemas.microsoft.com/office/drawing/2014/chart" uri="{C3380CC4-5D6E-409C-BE32-E72D297353CC}">
                <c16:uniqueId val="{00000008-EE6B-4576-AF65-67BFED86696A}"/>
              </c:ext>
            </c:extLst>
          </c:dPt>
          <c:dPt>
            <c:idx val="9"/>
            <c:bubble3D val="0"/>
            <c:explosion val="6"/>
            <c:extLst xmlns:c16r2="http://schemas.microsoft.com/office/drawing/2015/06/chart">
              <c:ext xmlns:c16="http://schemas.microsoft.com/office/drawing/2014/chart" uri="{C3380CC4-5D6E-409C-BE32-E72D297353CC}">
                <c16:uniqueId val="{00000009-EE6B-4576-AF65-67BFED86696A}"/>
              </c:ext>
            </c:extLst>
          </c:dPt>
          <c:dLbls>
            <c:dLbl>
              <c:idx val="0"/>
              <c:layout>
                <c:manualLayout>
                  <c:x val="7.9981776067832994E-3"/>
                  <c:y val="6.205273833671402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E6B-4576-AF65-67BFED86696A}"/>
                </c:ext>
              </c:extLst>
            </c:dLbl>
            <c:dLbl>
              <c:idx val="1"/>
              <c:layout>
                <c:manualLayout>
                  <c:x val="-3.033311424781E-2"/>
                  <c:y val="0.2448053210057077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E6B-4576-AF65-67BFED86696A}"/>
                </c:ext>
              </c:extLst>
            </c:dLbl>
            <c:dLbl>
              <c:idx val="2"/>
              <c:layout>
                <c:manualLayout>
                  <c:x val="-0.15304205228363982"/>
                  <c:y val="0.2205545544601160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E6B-4576-AF65-67BFED86696A}"/>
                </c:ext>
              </c:extLst>
            </c:dLbl>
            <c:dLbl>
              <c:idx val="3"/>
              <c:layout>
                <c:manualLayout>
                  <c:x val="-0.12004968635604447"/>
                  <c:y val="0.1247413557243266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E6B-4576-AF65-67BFED86696A}"/>
                </c:ext>
              </c:extLst>
            </c:dLbl>
            <c:dLbl>
              <c:idx val="4"/>
              <c:layout>
                <c:manualLayout>
                  <c:x val="-0.20172431821300901"/>
                  <c:y val="6.464078494268597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E6B-4576-AF65-67BFED86696A}"/>
                </c:ext>
              </c:extLst>
            </c:dLbl>
            <c:dLbl>
              <c:idx val="5"/>
              <c:layout>
                <c:manualLayout>
                  <c:x val="-0.10167229318124317"/>
                  <c:y val="7.6490400490589402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E6B-4576-AF65-67BFED86696A}"/>
                </c:ext>
              </c:extLst>
            </c:dLbl>
            <c:dLbl>
              <c:idx val="6"/>
              <c:layout>
                <c:manualLayout>
                  <c:x val="-0.13393598190303785"/>
                  <c:y val="-6.531119392424170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E6B-4576-AF65-67BFED86696A}"/>
                </c:ext>
              </c:extLst>
            </c:dLbl>
            <c:dLbl>
              <c:idx val="7"/>
              <c:layout>
                <c:manualLayout>
                  <c:x val="4.298075190525049E-2"/>
                  <c:y val="0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E6B-4576-AF65-67BFED86696A}"/>
                </c:ext>
              </c:extLst>
            </c:dLbl>
            <c:dLbl>
              <c:idx val="8"/>
              <c:layout>
                <c:manualLayout>
                  <c:x val="0.18526186166056247"/>
                  <c:y val="-2.015585640832114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E6B-4576-AF65-67BFED86696A}"/>
                </c:ext>
              </c:extLst>
            </c:dLbl>
            <c:dLbl>
              <c:idx val="9"/>
              <c:layout>
                <c:manualLayout>
                  <c:x val="0.22379621218557416"/>
                  <c:y val="0.11023142601066088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E6B-4576-AF65-67BFED86696A}"/>
                </c:ext>
              </c:extLst>
            </c:dLbl>
            <c:dLbl>
              <c:idx val="1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E6B-4576-AF65-67BFED8669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образование</c:v>
                </c:pt>
                <c:pt idx="1">
                  <c:v>общегосударственные вопросы</c:v>
                </c:pt>
                <c:pt idx="2">
                  <c:v>национальная экономика</c:v>
                </c:pt>
                <c:pt idx="3">
                  <c:v>ЖКХ</c:v>
                </c:pt>
                <c:pt idx="4">
                  <c:v>культура</c:v>
                </c:pt>
                <c:pt idx="5">
                  <c:v>национальная безопасность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дотации, субсидии поселениям</c:v>
                </c:pt>
                <c:pt idx="9">
                  <c:v>прочие расходы</c:v>
                </c:pt>
              </c:strCache>
            </c:strRef>
          </c:cat>
          <c:val>
            <c:numRef>
              <c:f>Лист1!$B$2:$B$11</c:f>
              <c:numCache>
                <c:formatCode>0.0%</c:formatCode>
                <c:ptCount val="10"/>
                <c:pt idx="0">
                  <c:v>0.75700000000000001</c:v>
                </c:pt>
                <c:pt idx="1">
                  <c:v>7.4999999999999997E-2</c:v>
                </c:pt>
                <c:pt idx="2">
                  <c:v>0.05</c:v>
                </c:pt>
                <c:pt idx="3">
                  <c:v>2.7E-2</c:v>
                </c:pt>
                <c:pt idx="4">
                  <c:v>4.0000000000000001E-3</c:v>
                </c:pt>
                <c:pt idx="5">
                  <c:v>8.0000000000000002E-3</c:v>
                </c:pt>
                <c:pt idx="6">
                  <c:v>3.1E-2</c:v>
                </c:pt>
                <c:pt idx="7">
                  <c:v>3.0000000000000001E-3</c:v>
                </c:pt>
                <c:pt idx="8">
                  <c:v>4.2000000000000003E-2</c:v>
                </c:pt>
                <c:pt idx="9">
                  <c:v>3.0000000000000001E-3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EE6B-4576-AF65-67BFED8669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99257598828887"/>
          <c:y val="4.5530449549507052E-2"/>
          <c:w val="0.58735887422405919"/>
          <c:h val="0.9496768715505448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8"/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6C06-4E65-A79D-F300E9E6FBCA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6C06-4E65-A79D-F300E9E6FBCA}"/>
              </c:ext>
            </c:extLst>
          </c:dPt>
          <c:dLbls>
            <c:dLbl>
              <c:idx val="0"/>
              <c:layout>
                <c:manualLayout>
                  <c:x val="4.446284679853499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Непрограммные расходы        28,35 млн. руб.
                                  1,1 %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6C06-4E65-A79D-F300E9E6FBCA}"/>
                </c:ext>
              </c:extLst>
            </c:dLbl>
            <c:dLbl>
              <c:idx val="1"/>
              <c:layout>
                <c:manualLayout>
                  <c:x val="0.32754297141587441"/>
                  <c:y val="5.511580734940327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Программные расходы            2 547,62 </a:t>
                    </a:r>
                    <a:br>
                      <a:rPr lang="ru-RU" sz="1600" dirty="0"/>
                    </a:br>
                    <a:r>
                      <a:rPr lang="ru-RU" sz="1600" dirty="0"/>
                      <a:t>млн. руб.
                       98,9 %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6C06-4E65-A79D-F300E9E6FBCA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 i="1"/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Непрограммные расходы 28,35 млн. руб.</c:v>
                </c:pt>
                <c:pt idx="1">
                  <c:v>Программные расходы 2547,62 млн. руб.</c:v>
                </c:pt>
              </c:strCache>
            </c:strRef>
          </c:cat>
          <c:val>
            <c:numRef>
              <c:f>Лист1!$B$2:$B$3</c:f>
              <c:numCache>
                <c:formatCode>0.0%</c:formatCode>
                <c:ptCount val="2"/>
                <c:pt idx="0">
                  <c:v>1.0999999999999999E-2</c:v>
                </c:pt>
                <c:pt idx="1">
                  <c:v>0.98899999999999999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C06-4E65-A79D-F300E9E6FB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12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6581728335977864E-2"/>
          <c:y val="2.5867496204125467E-2"/>
          <c:w val="0.96683654332804425"/>
          <c:h val="0.6515940821390215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 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596588033428383E-2"/>
                  <c:y val="-3.91931760668567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FCE-483D-AD0F-8F71E1FC520B}"/>
                </c:ext>
              </c:extLst>
            </c:dLbl>
            <c:dLbl>
              <c:idx val="1"/>
              <c:layout>
                <c:manualLayout>
                  <c:x val="3.7685746218131512E-2"/>
                  <c:y val="-4.16429424508387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FCE-483D-AD0F-8F71E1FC52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Дотации на выравнивание бюджетной обеспеченности поселений</c:v>
                </c:pt>
                <c:pt idx="1">
                  <c:v>Субсидии, иные межбюджетные трансферты</c:v>
                </c:pt>
              </c:strCache>
            </c:strRef>
          </c:cat>
          <c:val>
            <c:numRef>
              <c:f>Лист1!$B$2:$B$3</c:f>
              <c:numCache>
                <c:formatCode>_-* #,##0.0\ _₽_-;\-* #,##0.0\ _₽_-;_-* "-"??\ _₽_-;_-@_-</c:formatCode>
                <c:ptCount val="2"/>
                <c:pt idx="0">
                  <c:v>186639.6</c:v>
                </c:pt>
                <c:pt idx="1">
                  <c:v>102540.3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FCE-483D-AD0F-8F71E1FC520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 1 полугодие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7.5371492436263291E-3"/>
                  <c:y val="8.08360182201977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FCE-483D-AD0F-8F71E1FC520B}"/>
                </c:ext>
              </c:extLst>
            </c:dLbl>
            <c:dLbl>
              <c:idx val="1"/>
              <c:layout>
                <c:manualLayout>
                  <c:x val="7.5371492436261912E-3"/>
                  <c:y val="4.97753953264452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FCE-483D-AD0F-8F71E1FC52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Дотации на выравнивание бюджетной обеспеченности поселений</c:v>
                </c:pt>
                <c:pt idx="1">
                  <c:v>Субсидии, иные межбюджетные трансферты</c:v>
                </c:pt>
              </c:strCache>
            </c:strRef>
          </c:cat>
          <c:val>
            <c:numRef>
              <c:f>Лист1!$C$2:$C$3</c:f>
              <c:numCache>
                <c:formatCode>_-* #,##0.0\ _₽_-;\-* #,##0.0\ _₽_-;_-* "-"??\ _₽_-;_-@_-</c:formatCode>
                <c:ptCount val="2"/>
                <c:pt idx="0">
                  <c:v>109257.2</c:v>
                </c:pt>
                <c:pt idx="1">
                  <c:v>47779.9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BFCE-483D-AD0F-8F71E1FC520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Факт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059438789802084E-2"/>
                  <c:y val="8.50492537866163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FCE-483D-AD0F-8F71E1FC520B}"/>
                </c:ext>
              </c:extLst>
            </c:dLbl>
            <c:dLbl>
              <c:idx val="1"/>
              <c:layout>
                <c:manualLayout>
                  <c:x val="9.0445790923514516E-3"/>
                  <c:y val="5.24206569640410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FCE-483D-AD0F-8F71E1FC52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Дотации на выравнивание бюджетной обеспеченности поселений</c:v>
                </c:pt>
                <c:pt idx="1">
                  <c:v>Субсидии, иные межбюджетные трансферты</c:v>
                </c:pt>
              </c:strCache>
            </c:strRef>
          </c:cat>
          <c:val>
            <c:numRef>
              <c:f>Лист1!$D$2:$D$3</c:f>
              <c:numCache>
                <c:formatCode>_-* #,##0.0\ _₽_-;\-* #,##0.0\ _₽_-;_-* "-"??\ _₽_-;_-@_-</c:formatCode>
                <c:ptCount val="2"/>
                <c:pt idx="0">
                  <c:v>109257.2</c:v>
                </c:pt>
                <c:pt idx="1">
                  <c:v>47779.9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BFCE-483D-AD0F-8F71E1FC52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8406016"/>
        <c:axId val="188424192"/>
        <c:axId val="0"/>
      </c:bar3DChart>
      <c:catAx>
        <c:axId val="1884060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88424192"/>
        <c:crosses val="autoZero"/>
        <c:auto val="1"/>
        <c:lblAlgn val="ctr"/>
        <c:lblOffset val="100"/>
        <c:noMultiLvlLbl val="0"/>
      </c:catAx>
      <c:valAx>
        <c:axId val="188424192"/>
        <c:scaling>
          <c:orientation val="minMax"/>
        </c:scaling>
        <c:delete val="1"/>
        <c:axPos val="l"/>
        <c:majorGridlines/>
        <c:numFmt formatCode="_-* #,##0.0\ _₽_-;\-* #,##0.0\ _₽_-;_-* &quot;-&quot;??\ _₽_-;_-@_-" sourceLinked="1"/>
        <c:majorTickMark val="out"/>
        <c:minorTickMark val="none"/>
        <c:tickLblPos val="nextTo"/>
        <c:crossAx val="188406016"/>
        <c:crosses val="autoZero"/>
        <c:crossBetween val="between"/>
        <c:majorUnit val="50000"/>
      </c:valAx>
    </c:plotArea>
    <c:legend>
      <c:legendPos val="b"/>
      <c:layout>
        <c:manualLayout>
          <c:xMode val="edge"/>
          <c:yMode val="edge"/>
          <c:x val="0.20911873989309829"/>
          <c:y val="0.88079565233492574"/>
          <c:w val="0.57573268212363871"/>
          <c:h val="6.2766174128800506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581728335977902E-2"/>
          <c:y val="4.6536056282978307E-2"/>
          <c:w val="0.96683654332804425"/>
          <c:h val="0.7994642042863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расходы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Лист1!$B$1:$D$1</c:f>
              <c:strCache>
                <c:ptCount val="3"/>
                <c:pt idx="0">
                  <c:v>1 п/г 2021 г. факт</c:v>
                </c:pt>
                <c:pt idx="1">
                  <c:v>1 п/г 2022 г. план</c:v>
                </c:pt>
                <c:pt idx="2">
                  <c:v>1 п/г 2022 г. факт</c:v>
                </c:pt>
              </c:strCache>
            </c:strRef>
          </c:cat>
          <c:val>
            <c:numRef>
              <c:f>Лист1!$B$2:$D$2</c:f>
              <c:numCache>
                <c:formatCode>#,##0</c:formatCode>
                <c:ptCount val="3"/>
                <c:pt idx="0">
                  <c:v>292338.93</c:v>
                </c:pt>
                <c:pt idx="1">
                  <c:v>377282.95</c:v>
                </c:pt>
                <c:pt idx="2">
                  <c:v>369541.35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B13-4A7C-8BC6-A9596E07FF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188581760"/>
        <c:axId val="188583296"/>
      </c:barChart>
      <c:catAx>
        <c:axId val="1885817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88583296"/>
        <c:crosses val="autoZero"/>
        <c:auto val="1"/>
        <c:lblAlgn val="ctr"/>
        <c:lblOffset val="100"/>
        <c:noMultiLvlLbl val="0"/>
      </c:catAx>
      <c:valAx>
        <c:axId val="188583296"/>
        <c:scaling>
          <c:orientation val="minMax"/>
        </c:scaling>
        <c:delete val="1"/>
        <c:axPos val="l"/>
        <c:majorGridlines/>
        <c:title>
          <c:tx>
            <c:rich>
              <a:bodyPr rot="0" vert="horz"/>
              <a:lstStyle/>
              <a:p>
                <a:pPr>
                  <a:defRPr sz="1600"/>
                </a:pPr>
                <a:r>
                  <a:rPr lang="ru-RU" sz="1600" dirty="0"/>
                  <a:t>тыс. руб.</a:t>
                </a:r>
              </a:p>
            </c:rich>
          </c:tx>
          <c:layout>
            <c:manualLayout>
              <c:xMode val="edge"/>
              <c:yMode val="edge"/>
              <c:x val="7.5371492436263083E-3"/>
              <c:y val="0"/>
            </c:manualLayout>
          </c:layout>
          <c:overlay val="0"/>
        </c:title>
        <c:numFmt formatCode="#,##0" sourceLinked="1"/>
        <c:majorTickMark val="out"/>
        <c:minorTickMark val="none"/>
        <c:tickLblPos val="none"/>
        <c:crossAx val="1885817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2.4516862241352213E-2"/>
          <c:y val="0.25768955258201287"/>
          <c:w val="0.96827229592295594"/>
          <c:h val="0.5888420343476047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Лист1!$C$1</c:f>
              <c:strCache>
                <c:ptCount val="1"/>
                <c:pt idx="0">
                  <c:v>Содержание дорог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Лист1!$A$2:$B$5</c:f>
              <c:multiLvlStrCache>
                <c:ptCount val="4"/>
                <c:lvl>
                  <c:pt idx="0">
                    <c:v>1 п/г 2021 год</c:v>
                  </c:pt>
                  <c:pt idx="1">
                    <c:v>2022 год</c:v>
                  </c:pt>
                  <c:pt idx="2">
                    <c:v>1 п/г 2022 год</c:v>
                  </c:pt>
                  <c:pt idx="3">
                    <c:v>1 п/г 202 год</c:v>
                  </c:pt>
                </c:lvl>
                <c:lvl>
                  <c:pt idx="0">
                    <c:v>Факт</c:v>
                  </c:pt>
                  <c:pt idx="1">
                    <c:v>Уточн. план</c:v>
                  </c:pt>
                  <c:pt idx="2">
                    <c:v>Уточн. план</c:v>
                  </c:pt>
                  <c:pt idx="3">
                    <c:v>Факт</c:v>
                  </c:pt>
                </c:lvl>
              </c:multiLvlStrCache>
            </c:multiLvlStrRef>
          </c:cat>
          <c:val>
            <c:numRef>
              <c:f>Лист1!$C$2:$C$5</c:f>
              <c:numCache>
                <c:formatCode>#,##0.0</c:formatCode>
                <c:ptCount val="4"/>
                <c:pt idx="0">
                  <c:v>122.8</c:v>
                </c:pt>
                <c:pt idx="1">
                  <c:v>142.69999999999999</c:v>
                </c:pt>
                <c:pt idx="2">
                  <c:v>80</c:v>
                </c:pt>
                <c:pt idx="3">
                  <c:v>79.7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70B-464E-A855-E2E5122F4332}"/>
            </c:ext>
          </c:extLst>
        </c:ser>
        <c:ser>
          <c:idx val="1"/>
          <c:order val="1"/>
          <c:tx>
            <c:strRef>
              <c:f>Лист1!$D$1</c:f>
              <c:strCache>
                <c:ptCount val="1"/>
                <c:pt idx="0">
                  <c:v>Ремонт дорог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Лист1!$A$2:$B$5</c:f>
              <c:multiLvlStrCache>
                <c:ptCount val="4"/>
                <c:lvl>
                  <c:pt idx="0">
                    <c:v>1 п/г 2021 год</c:v>
                  </c:pt>
                  <c:pt idx="1">
                    <c:v>2022 год</c:v>
                  </c:pt>
                  <c:pt idx="2">
                    <c:v>1 п/г 2022 год</c:v>
                  </c:pt>
                  <c:pt idx="3">
                    <c:v>1 п/г 202 год</c:v>
                  </c:pt>
                </c:lvl>
                <c:lvl>
                  <c:pt idx="0">
                    <c:v>Факт</c:v>
                  </c:pt>
                  <c:pt idx="1">
                    <c:v>Уточн. план</c:v>
                  </c:pt>
                  <c:pt idx="2">
                    <c:v>Уточн. план</c:v>
                  </c:pt>
                  <c:pt idx="3">
                    <c:v>Факт</c:v>
                  </c:pt>
                </c:lvl>
              </c:multiLvlStrCache>
            </c:multiLvlStrRef>
          </c:cat>
          <c:val>
            <c:numRef>
              <c:f>Лист1!$D$2:$D$5</c:f>
              <c:numCache>
                <c:formatCode>#,##0.0</c:formatCode>
                <c:ptCount val="4"/>
                <c:pt idx="0">
                  <c:v>194.3</c:v>
                </c:pt>
                <c:pt idx="1">
                  <c:v>319.8</c:v>
                </c:pt>
                <c:pt idx="2">
                  <c:v>8.6</c:v>
                </c:pt>
                <c:pt idx="3">
                  <c:v>8.6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70B-464E-A855-E2E5122F4332}"/>
            </c:ext>
          </c:extLst>
        </c:ser>
        <c:ser>
          <c:idx val="2"/>
          <c:order val="2"/>
          <c:tx>
            <c:strRef>
              <c:f>Лист1!$E$1</c:f>
              <c:strCache>
                <c:ptCount val="1"/>
                <c:pt idx="0">
                  <c:v>Проектирование, строительство, реконструкция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ru-RU" sz="1600" dirty="0"/>
                      <a:t>1,5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C46E-4D57-9840-6C146D99041E}"/>
                </c:ext>
              </c:extLst>
            </c:dLbl>
            <c:dLbl>
              <c:idx val="2"/>
              <c:delete val="1"/>
            </c:dLbl>
            <c:dLbl>
              <c:idx val="3"/>
              <c:delete val="1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Лист1!$A$2:$B$5</c:f>
              <c:multiLvlStrCache>
                <c:ptCount val="4"/>
                <c:lvl>
                  <c:pt idx="0">
                    <c:v>1 п/г 2021 год</c:v>
                  </c:pt>
                  <c:pt idx="1">
                    <c:v>2022 год</c:v>
                  </c:pt>
                  <c:pt idx="2">
                    <c:v>1 п/г 2022 год</c:v>
                  </c:pt>
                  <c:pt idx="3">
                    <c:v>1 п/г 202 год</c:v>
                  </c:pt>
                </c:lvl>
                <c:lvl>
                  <c:pt idx="0">
                    <c:v>Факт</c:v>
                  </c:pt>
                  <c:pt idx="1">
                    <c:v>Уточн. план</c:v>
                  </c:pt>
                  <c:pt idx="2">
                    <c:v>Уточн. план</c:v>
                  </c:pt>
                  <c:pt idx="3">
                    <c:v>Факт</c:v>
                  </c:pt>
                </c:lvl>
              </c:multiLvlStrCache>
            </c:multiLvlStrRef>
          </c:cat>
          <c:val>
            <c:numRef>
              <c:f>Лист1!$E$2:$E$5</c:f>
              <c:numCache>
                <c:formatCode>0.0</c:formatCode>
                <c:ptCount val="4"/>
                <c:pt idx="0">
                  <c:v>4.0999999999999996</c:v>
                </c:pt>
                <c:pt idx="1">
                  <c:v>20.7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70B-464E-A855-E2E5122F433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89376384"/>
        <c:axId val="189377920"/>
      </c:barChart>
      <c:catAx>
        <c:axId val="189376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189377920"/>
        <c:crosses val="autoZero"/>
        <c:auto val="1"/>
        <c:lblAlgn val="ctr"/>
        <c:lblOffset val="100"/>
        <c:noMultiLvlLbl val="0"/>
      </c:catAx>
      <c:valAx>
        <c:axId val="189377920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extTo"/>
        <c:crossAx val="189376384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1808338276664367E-2"/>
          <c:y val="0.25038700708816725"/>
          <c:w val="0.69384064425590064"/>
          <c:h val="0.13586827087930378"/>
        </c:manualLayout>
      </c:layout>
      <c:lineChart>
        <c:grouping val="standar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Доходы всего</c:v>
                </c:pt>
              </c:strCache>
            </c:strRef>
          </c:tx>
          <c:spPr>
            <a:ln w="34925">
              <a:solidFill>
                <a:srgbClr val="142DAC"/>
              </a:solidFill>
            </a:ln>
          </c:spPr>
          <c:marker>
            <c:symbol val="square"/>
            <c:size val="7"/>
            <c:spPr>
              <a:solidFill>
                <a:srgbClr val="142DAC"/>
              </a:solidFill>
              <a:ln>
                <a:solidFill>
                  <a:srgbClr val="142DAC"/>
                </a:solidFill>
                <a:tailEnd type="stealth"/>
              </a:ln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dLbls>
            <c:dLbl>
              <c:idx val="0"/>
              <c:layout>
                <c:manualLayout>
                  <c:x val="-5.2005231032710153E-2"/>
                  <c:y val="5.5123756741785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220-4463-8677-4FF5FBD09722}"/>
                </c:ext>
              </c:extLst>
            </c:dLbl>
            <c:dLbl>
              <c:idx val="1"/>
              <c:layout>
                <c:manualLayout>
                  <c:x val="-5.7574357985453836E-2"/>
                  <c:y val="4.25910099881710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220-4463-8677-4FF5FBD09722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rgbClr val="002060"/>
                    </a:solidFill>
                    <a:latin typeface="Bookman Old Style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Лист1!$B$2:$B$3</c:f>
              <c:strCache>
                <c:ptCount val="2"/>
                <c:pt idx="0">
                  <c:v>1 п/г 2021</c:v>
                </c:pt>
                <c:pt idx="1">
                  <c:v>1 п/г 2022</c:v>
                </c:pt>
              </c:strCache>
            </c:strRef>
          </c:cat>
          <c:val>
            <c:numRef>
              <c:f>Лист1!$C$2:$C$3</c:f>
              <c:numCache>
                <c:formatCode>#,##0</c:formatCode>
                <c:ptCount val="2"/>
                <c:pt idx="0">
                  <c:v>2155</c:v>
                </c:pt>
                <c:pt idx="1">
                  <c:v>2533.4589999999998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BE30-4FF8-A115-E6663508C6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9287168"/>
        <c:axId val="159288704"/>
      </c:lineChart>
      <c:catAx>
        <c:axId val="1592871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59288704"/>
        <c:crosses val="autoZero"/>
        <c:auto val="1"/>
        <c:lblAlgn val="ctr"/>
        <c:lblOffset val="100"/>
        <c:noMultiLvlLbl val="0"/>
      </c:catAx>
      <c:valAx>
        <c:axId val="159288704"/>
        <c:scaling>
          <c:orientation val="minMax"/>
          <c:min val="0"/>
        </c:scaling>
        <c:delete val="1"/>
        <c:axPos val="l"/>
        <c:numFmt formatCode="#,##0" sourceLinked="0"/>
        <c:majorTickMark val="out"/>
        <c:minorTickMark val="none"/>
        <c:tickLblPos val="none"/>
        <c:crossAx val="159287168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6639301570088183"/>
          <c:y val="0.18428050563224424"/>
          <c:w val="0.25242177541793942"/>
          <c:h val="0.15008188141427625"/>
        </c:manualLayout>
      </c:layout>
      <c:overlay val="0"/>
      <c:txPr>
        <a:bodyPr/>
        <a:lstStyle/>
        <a:p>
          <a:pPr>
            <a:defRPr sz="18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964596837512917"/>
          <c:y val="0.29460295009956161"/>
          <c:w val="0.43193660088188141"/>
          <c:h val="0.6589801987813319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"/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FB0A-42F6-AD9A-A1817B4FAAFF}"/>
              </c:ext>
            </c:extLst>
          </c:dPt>
          <c:dLbls>
            <c:dLbl>
              <c:idx val="0"/>
              <c:layout>
                <c:manualLayout>
                  <c:x val="9.6336051363107286E-2"/>
                  <c:y val="-0.2102262711550567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B0A-42F6-AD9A-A1817B4FAAFF}"/>
                </c:ext>
              </c:extLst>
            </c:dLbl>
            <c:dLbl>
              <c:idx val="1"/>
              <c:layout>
                <c:manualLayout>
                  <c:x val="-5.2564537647077497E-2"/>
                  <c:y val="0.1891219707781756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8EF-496D-B337-3B6D22BC70F1}"/>
                </c:ext>
              </c:extLst>
            </c:dLbl>
            <c:dLbl>
              <c:idx val="2"/>
              <c:layout>
                <c:manualLayout>
                  <c:x val="-0.18613804815337978"/>
                  <c:y val="0.1779857437492700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8EF-496D-B337-3B6D22BC70F1}"/>
                </c:ext>
              </c:extLst>
            </c:dLbl>
            <c:dLbl>
              <c:idx val="3"/>
              <c:layout>
                <c:manualLayout>
                  <c:x val="-0.19782710884598256"/>
                  <c:y val="0.13982830255327755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8EF-496D-B337-3B6D22BC70F1}"/>
                </c:ext>
              </c:extLst>
            </c:dLbl>
            <c:dLbl>
              <c:idx val="4"/>
              <c:layout>
                <c:manualLayout>
                  <c:x val="-0.12689393055300111"/>
                  <c:y val="1.393150048854970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8EF-496D-B337-3B6D22BC70F1}"/>
                </c:ext>
              </c:extLst>
            </c:dLbl>
            <c:dLbl>
              <c:idx val="5"/>
              <c:layout>
                <c:manualLayout>
                  <c:x val="-0.29942109606869077"/>
                  <c:y val="-8.410639558567566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8EF-496D-B337-3B6D22BC70F1}"/>
                </c:ext>
              </c:extLst>
            </c:dLbl>
            <c:dLbl>
              <c:idx val="6"/>
              <c:layout>
                <c:manualLayout>
                  <c:x val="-0.10663532716719618"/>
                  <c:y val="-0.14240760998065741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8EF-496D-B337-3B6D22BC70F1}"/>
                </c:ext>
              </c:extLst>
            </c:dLbl>
            <c:dLbl>
              <c:idx val="7"/>
              <c:layout>
                <c:manualLayout>
                  <c:x val="4.0016562118681542E-2"/>
                  <c:y val="-7.539742735137690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8EF-496D-B337-3B6D22BC70F1}"/>
                </c:ext>
              </c:extLst>
            </c:dLbl>
            <c:dLbl>
              <c:idx val="8"/>
              <c:layout>
                <c:manualLayout>
                  <c:x val="0.19119024123370046"/>
                  <c:y val="-0.12029503844302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8EF-496D-B337-3B6D22BC70F1}"/>
                </c:ext>
              </c:extLst>
            </c:dLbl>
            <c:dLbl>
              <c:idx val="9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8EF-496D-B337-3B6D22BC70F1}"/>
                </c:ext>
              </c:extLst>
            </c:dLbl>
            <c:dLbl>
              <c:idx val="10"/>
              <c:layout>
                <c:manualLayout>
                  <c:x val="0.3248236190376606"/>
                  <c:y val="2.894621395343537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8EF-496D-B337-3B6D22BC70F1}"/>
                </c:ext>
              </c:extLst>
            </c:dLbl>
            <c:dLbl>
              <c:idx val="1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8EF-496D-B337-3B6D22BC70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Лист1!$A$2:$A$13</c:f>
              <c:strCache>
                <c:ptCount val="11"/>
                <c:pt idx="0">
                  <c:v>Налог на доходы физических лиц </c:v>
                </c:pt>
                <c:pt idx="1">
                  <c:v>Доходы от использования имущества</c:v>
                </c:pt>
                <c:pt idx="2">
                  <c:v>Транспортный налог</c:v>
                </c:pt>
                <c:pt idx="3">
                  <c:v>Доходы от продажи материальных и нематериальных активов</c:v>
                </c:pt>
                <c:pt idx="4">
                  <c:v>Налоги на совокупный доход</c:v>
                </c:pt>
                <c:pt idx="5">
                  <c:v>Штрафы, санкции, возмещение ущерба</c:v>
                </c:pt>
                <c:pt idx="6">
                  <c:v>Государственная пошлина</c:v>
                </c:pt>
                <c:pt idx="7">
                  <c:v>Платежи при пользовании природными ресурсами</c:v>
                </c:pt>
                <c:pt idx="8">
                  <c:v>Акцизы</c:v>
                </c:pt>
                <c:pt idx="9">
                  <c:v>Доходы от оказания платных услуг и компенсации затрат</c:v>
                </c:pt>
                <c:pt idx="10">
                  <c:v>Прочие налоговые и неналоговые доходы </c:v>
                </c:pt>
              </c:strCache>
            </c:strRef>
          </c:cat>
          <c:val>
            <c:numRef>
              <c:f>Лист1!$B$2:$B$13</c:f>
              <c:numCache>
                <c:formatCode>0.0%</c:formatCode>
                <c:ptCount val="12"/>
                <c:pt idx="0">
                  <c:v>0.72140696495674084</c:v>
                </c:pt>
                <c:pt idx="1">
                  <c:v>5.3518342220891836E-2</c:v>
                </c:pt>
                <c:pt idx="2">
                  <c:v>6.5798973165684921E-2</c:v>
                </c:pt>
                <c:pt idx="3">
                  <c:v>7.2133106335662223E-2</c:v>
                </c:pt>
                <c:pt idx="4">
                  <c:v>8.0705028060862882E-3</c:v>
                </c:pt>
                <c:pt idx="5">
                  <c:v>2.9424749900095033E-2</c:v>
                </c:pt>
                <c:pt idx="6">
                  <c:v>1.6081634306090626E-2</c:v>
                </c:pt>
                <c:pt idx="7">
                  <c:v>2.1558258472912151E-2</c:v>
                </c:pt>
                <c:pt idx="8">
                  <c:v>8.9318688778506315E-3</c:v>
                </c:pt>
                <c:pt idx="9">
                  <c:v>1.3765602359093361E-3</c:v>
                </c:pt>
                <c:pt idx="10">
                  <c:v>1.6990387220760287E-3</c:v>
                </c:pt>
                <c:pt idx="1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FB0A-42F6-AD9A-A1817B4FAA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3566868638527343E-2"/>
          <c:y val="6.2048075043971078E-2"/>
          <c:w val="0.96683654332804425"/>
          <c:h val="0.768440166764380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Налог на доходы физических лиц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-6.0297193949010418E-3"/>
                  <c:y val="-1.8097355221158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491-41E1-8557-A2C219DADA44}"/>
                </c:ext>
              </c:extLst>
            </c:dLbl>
            <c:dLbl>
              <c:idx val="1"/>
              <c:layout>
                <c:manualLayout>
                  <c:x val="-3.0148596974505209E-3"/>
                  <c:y val="-2.0356980001302846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E78-4DA6-9CF2-6EC20AED28D2}"/>
                </c:ext>
              </c:extLst>
            </c:dLbl>
            <c:dLbl>
              <c:idx val="3"/>
              <c:layout>
                <c:manualLayout>
                  <c:x val="1.5074298487253708E-3"/>
                  <c:y val="2.58533646016546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491-41E1-8557-A2C219DADA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Лист1!$B$1:$D$1</c:f>
              <c:strCache>
                <c:ptCount val="3"/>
                <c:pt idx="0">
                  <c:v> 1 п/г 2021</c:v>
                </c:pt>
                <c:pt idx="1">
                  <c:v>1 п/г 2022 г  план</c:v>
                </c:pt>
                <c:pt idx="2">
                  <c:v>1 п/г 2022 г. факт</c:v>
                </c:pt>
              </c:strCache>
            </c:strRef>
          </c:cat>
          <c:val>
            <c:numRef>
              <c:f>Лист1!$B$2:$D$2</c:f>
              <c:numCache>
                <c:formatCode>#,##0.0</c:formatCode>
                <c:ptCount val="3"/>
                <c:pt idx="0">
                  <c:v>611.9</c:v>
                </c:pt>
                <c:pt idx="1">
                  <c:v>531.29999999999995</c:v>
                </c:pt>
                <c:pt idx="2">
                  <c:v>523.69000000000005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491-41E1-8557-A2C219DADA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167131008"/>
        <c:axId val="167132544"/>
      </c:barChart>
      <c:catAx>
        <c:axId val="1671310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67132544"/>
        <c:crosses val="autoZero"/>
        <c:auto val="1"/>
        <c:lblAlgn val="ctr"/>
        <c:lblOffset val="100"/>
        <c:noMultiLvlLbl val="0"/>
      </c:catAx>
      <c:valAx>
        <c:axId val="167132544"/>
        <c:scaling>
          <c:orientation val="minMax"/>
        </c:scaling>
        <c:delete val="1"/>
        <c:axPos val="l"/>
        <c:majorGridlines/>
        <c:numFmt formatCode="#,##0.0" sourceLinked="1"/>
        <c:majorTickMark val="out"/>
        <c:minorTickMark val="none"/>
        <c:tickLblPos val="none"/>
        <c:crossAx val="16713100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596588033428383E-2"/>
          <c:y val="3.3609373982150997E-2"/>
          <c:w val="0.96683654332804425"/>
          <c:h val="0.799464204286365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транспортный налог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-1.5074298487252604E-3"/>
                  <c:y val="-2.8438701061820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491-41E1-8557-A2C219DADA44}"/>
                </c:ext>
              </c:extLst>
            </c:dLbl>
            <c:dLbl>
              <c:idx val="1"/>
              <c:layout>
                <c:manualLayout>
                  <c:x val="3.014859697450576E-3"/>
                  <c:y val="-1.29266823008273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A5C-42B6-B0D9-1C0D0F922F70}"/>
                </c:ext>
              </c:extLst>
            </c:dLbl>
            <c:dLbl>
              <c:idx val="3"/>
              <c:layout>
                <c:manualLayout>
                  <c:x val="1.5074298487253708E-3"/>
                  <c:y val="2.58533646016546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491-41E1-8557-A2C219DADA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Лист1!$B$1:$D$1</c:f>
              <c:strCache>
                <c:ptCount val="3"/>
                <c:pt idx="0">
                  <c:v> 1 п/г 2021 г. факт</c:v>
                </c:pt>
                <c:pt idx="1">
                  <c:v>1 п/г 2022 г  план</c:v>
                </c:pt>
                <c:pt idx="2">
                  <c:v>1 п/г 2022 г. факт</c:v>
                </c:pt>
              </c:strCache>
            </c:strRef>
          </c:cat>
          <c:val>
            <c:numRef>
              <c:f>Лист1!$B$2:$D$2</c:f>
              <c:numCache>
                <c:formatCode>#,##0.0</c:formatCode>
                <c:ptCount val="3"/>
                <c:pt idx="0">
                  <c:v>45.7</c:v>
                </c:pt>
                <c:pt idx="1">
                  <c:v>48</c:v>
                </c:pt>
                <c:pt idx="2">
                  <c:v>47.765999999999998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491-41E1-8557-A2C219DADA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67434112"/>
        <c:axId val="167470592"/>
      </c:barChart>
      <c:catAx>
        <c:axId val="1674341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67470592"/>
        <c:crosses val="autoZero"/>
        <c:auto val="1"/>
        <c:lblAlgn val="ctr"/>
        <c:lblOffset val="100"/>
        <c:noMultiLvlLbl val="0"/>
      </c:catAx>
      <c:valAx>
        <c:axId val="167470592"/>
        <c:scaling>
          <c:orientation val="minMax"/>
          <c:max val="50"/>
          <c:min val="0"/>
        </c:scaling>
        <c:delete val="1"/>
        <c:axPos val="l"/>
        <c:majorGridlines/>
        <c:numFmt formatCode="#,##0.0" sourceLinked="1"/>
        <c:majorTickMark val="out"/>
        <c:minorTickMark val="none"/>
        <c:tickLblPos val="nextTo"/>
        <c:crossAx val="16743411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581728335977888E-2"/>
          <c:y val="4.6536056282978307E-2"/>
          <c:w val="0.96683654332804425"/>
          <c:h val="0.799464204286365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патент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accent4">
                  <a:lumMod val="75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0"/>
                  <c:y val="1.03413458406618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10F-4FA9-ABE8-CAD6A7FF819E}"/>
                </c:ext>
              </c:extLst>
            </c:dLbl>
            <c:dLbl>
              <c:idx val="3"/>
              <c:layout>
                <c:manualLayout>
                  <c:x val="1.5074298487253708E-3"/>
                  <c:y val="2.58533646016546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10F-4FA9-ABE8-CAD6A7FF81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Лист1!$B$1:$D$1</c:f>
              <c:strCache>
                <c:ptCount val="3"/>
                <c:pt idx="0">
                  <c:v> 1 п/г 2021 г. факт</c:v>
                </c:pt>
                <c:pt idx="1">
                  <c:v>1 п/г 2022 г  план</c:v>
                </c:pt>
                <c:pt idx="2">
                  <c:v>1 п/г 2022 г. факт</c:v>
                </c:pt>
              </c:strCache>
            </c:strRef>
          </c:cat>
          <c:val>
            <c:numRef>
              <c:f>Лист1!$B$2:$D$2</c:f>
              <c:numCache>
                <c:formatCode>#,##0.0</c:formatCode>
                <c:ptCount val="3"/>
                <c:pt idx="0">
                  <c:v>8.1</c:v>
                </c:pt>
                <c:pt idx="1">
                  <c:v>6.9</c:v>
                </c:pt>
                <c:pt idx="2">
                  <c:v>5.9550000000000001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10F-4FA9-ABE8-CAD6A7FF81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184736384"/>
        <c:axId val="184742272"/>
      </c:barChart>
      <c:catAx>
        <c:axId val="1847363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84742272"/>
        <c:crosses val="autoZero"/>
        <c:auto val="1"/>
        <c:lblAlgn val="ctr"/>
        <c:lblOffset val="100"/>
        <c:noMultiLvlLbl val="0"/>
      </c:catAx>
      <c:valAx>
        <c:axId val="184742272"/>
        <c:scaling>
          <c:orientation val="minMax"/>
        </c:scaling>
        <c:delete val="1"/>
        <c:axPos val="l"/>
        <c:majorGridlines/>
        <c:numFmt formatCode="#,##0.0" sourceLinked="1"/>
        <c:majorTickMark val="out"/>
        <c:minorTickMark val="none"/>
        <c:tickLblPos val="none"/>
        <c:crossAx val="18473638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596588033428383E-2"/>
          <c:y val="4.6536056282978307E-2"/>
          <c:w val="0.96683654332804425"/>
          <c:h val="0.799464204286365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платежи при пользовании природными ресурсами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accent4">
                  <a:lumMod val="75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0"/>
                  <c:y val="-1.5512018760992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491-41E1-8557-A2C219DADA44}"/>
                </c:ext>
              </c:extLst>
            </c:dLbl>
            <c:dLbl>
              <c:idx val="3"/>
              <c:layout>
                <c:manualLayout>
                  <c:x val="1.5074298487253708E-3"/>
                  <c:y val="2.58533646016546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491-41E1-8557-A2C219DADA44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Лист1!$B$1:$D$1</c:f>
              <c:strCache>
                <c:ptCount val="3"/>
                <c:pt idx="0">
                  <c:v> 1 п/г 2021 г. факт</c:v>
                </c:pt>
                <c:pt idx="1">
                  <c:v>1 п/г 2022 г  план</c:v>
                </c:pt>
                <c:pt idx="2">
                  <c:v>1 п/г 2022 г. факт</c:v>
                </c:pt>
              </c:strCache>
            </c:strRef>
          </c:cat>
          <c:val>
            <c:numRef>
              <c:f>Лист1!$B$2:$D$2</c:f>
              <c:numCache>
                <c:formatCode>#,##0.0</c:formatCode>
                <c:ptCount val="3"/>
                <c:pt idx="0">
                  <c:v>12.7</c:v>
                </c:pt>
                <c:pt idx="1">
                  <c:v>13.1</c:v>
                </c:pt>
                <c:pt idx="2">
                  <c:v>15.7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491-41E1-8557-A2C219DADA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184318592"/>
        <c:axId val="184328576"/>
      </c:barChart>
      <c:catAx>
        <c:axId val="1843185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84328576"/>
        <c:crosses val="autoZero"/>
        <c:auto val="1"/>
        <c:lblAlgn val="ctr"/>
        <c:lblOffset val="100"/>
        <c:noMultiLvlLbl val="0"/>
      </c:catAx>
      <c:valAx>
        <c:axId val="184328576"/>
        <c:scaling>
          <c:orientation val="minMax"/>
        </c:scaling>
        <c:delete val="1"/>
        <c:axPos val="l"/>
        <c:majorGridlines/>
        <c:numFmt formatCode="#,##0.0" sourceLinked="1"/>
        <c:majorTickMark val="out"/>
        <c:minorTickMark val="none"/>
        <c:tickLblPos val="none"/>
        <c:crossAx val="18431859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226923860311817"/>
          <c:y val="0.19348658067878313"/>
          <c:w val="0.68773076139688183"/>
          <c:h val="0.3805197951273532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Доходы от аренды земли</c:v>
                </c:pt>
              </c:strCache>
            </c:strRef>
          </c:tx>
          <c:spPr>
            <a:solidFill>
              <a:srgbClr val="883FE9"/>
            </a:solidFill>
          </c:spPr>
          <c:invertIfNegative val="0"/>
          <c:cat>
            <c:strRef>
              <c:f>Лист1!$B$1:$D$1</c:f>
              <c:strCache>
                <c:ptCount val="3"/>
                <c:pt idx="0">
                  <c:v>1 п/г 2021 г. факт</c:v>
                </c:pt>
                <c:pt idx="1">
                  <c:v>1 п/г 2022 г.  план</c:v>
                </c:pt>
                <c:pt idx="2">
                  <c:v>1 п/г 2022 г. факт</c:v>
                </c:pt>
              </c:strCache>
            </c:strRef>
          </c:cat>
          <c:val>
            <c:numRef>
              <c:f>Лист1!$B$2:$D$2</c:f>
              <c:numCache>
                <c:formatCode>#,##0.0</c:formatCode>
                <c:ptCount val="3"/>
                <c:pt idx="0">
                  <c:v>33.6</c:v>
                </c:pt>
                <c:pt idx="1">
                  <c:v>36.499000000000002</c:v>
                </c:pt>
                <c:pt idx="2">
                  <c:v>36.56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D17-47EE-AF4D-561E22CB5933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Доходы от сдачи в аренду имущества</c:v>
                </c:pt>
              </c:strCache>
            </c:strRef>
          </c:tx>
          <c:spPr>
            <a:solidFill>
              <a:srgbClr val="883FE9"/>
            </a:solidFill>
          </c:spPr>
          <c:invertIfNegative val="0"/>
          <c:cat>
            <c:strRef>
              <c:f>Лист1!$B$1:$D$1</c:f>
              <c:strCache>
                <c:ptCount val="3"/>
                <c:pt idx="0">
                  <c:v>1 п/г 2021 г. факт</c:v>
                </c:pt>
                <c:pt idx="1">
                  <c:v>1 п/г 2022 г.  план</c:v>
                </c:pt>
                <c:pt idx="2">
                  <c:v>1 п/г 2022 г. факт</c:v>
                </c:pt>
              </c:strCache>
            </c:strRef>
          </c:cat>
          <c:val>
            <c:numRef>
              <c:f>Лист1!$B$3:$D$3</c:f>
              <c:numCache>
                <c:formatCode>#,##0.0</c:formatCode>
                <c:ptCount val="3"/>
                <c:pt idx="0">
                  <c:v>1.7</c:v>
                </c:pt>
                <c:pt idx="1">
                  <c:v>1.0249999999999999</c:v>
                </c:pt>
                <c:pt idx="2">
                  <c:v>1.3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6D17-47EE-AF4D-561E22CB5933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Прочие доходы от использования имущества</c:v>
                </c:pt>
              </c:strCache>
            </c:strRef>
          </c:tx>
          <c:spPr>
            <a:solidFill>
              <a:srgbClr val="883FE9"/>
            </a:solidFill>
          </c:spPr>
          <c:invertIfNegative val="0"/>
          <c:cat>
            <c:strRef>
              <c:f>Лист1!$B$1:$D$1</c:f>
              <c:strCache>
                <c:ptCount val="3"/>
                <c:pt idx="0">
                  <c:v>1 п/г 2021 г. факт</c:v>
                </c:pt>
                <c:pt idx="1">
                  <c:v>1 п/г 2022 г.  план</c:v>
                </c:pt>
                <c:pt idx="2">
                  <c:v>1 п/г 2022 г. факт</c:v>
                </c:pt>
              </c:strCache>
            </c:strRef>
          </c:cat>
          <c:val>
            <c:numRef>
              <c:f>Лист1!$B$4:$D$4</c:f>
              <c:numCache>
                <c:formatCode>#,##0.0</c:formatCode>
                <c:ptCount val="3"/>
                <c:pt idx="0">
                  <c:v>1</c:v>
                </c:pt>
                <c:pt idx="1">
                  <c:v>0.98</c:v>
                </c:pt>
                <c:pt idx="2">
                  <c:v>1.01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6D17-47EE-AF4D-561E22CB59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8"/>
        <c:overlap val="100"/>
        <c:axId val="187949824"/>
        <c:axId val="187951360"/>
      </c:barChart>
      <c:catAx>
        <c:axId val="1879498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87951360"/>
        <c:crosses val="autoZero"/>
        <c:auto val="1"/>
        <c:lblAlgn val="ctr"/>
        <c:lblOffset val="100"/>
        <c:noMultiLvlLbl val="0"/>
      </c:catAx>
      <c:valAx>
        <c:axId val="187951360"/>
        <c:scaling>
          <c:orientation val="minMax"/>
          <c:min val="0"/>
        </c:scaling>
        <c:delete val="1"/>
        <c:axPos val="l"/>
        <c:majorGridlines/>
        <c:numFmt formatCode="#,##0.0" sourceLinked="1"/>
        <c:majorTickMark val="out"/>
        <c:minorTickMark val="none"/>
        <c:tickLblPos val="none"/>
        <c:crossAx val="187949824"/>
        <c:crosses val="autoZero"/>
        <c:crossBetween val="between"/>
      </c:valAx>
      <c:dTable>
        <c:showHorzBorder val="1"/>
        <c:showVertBorder val="1"/>
        <c:showOutline val="1"/>
        <c:showKeys val="0"/>
      </c:dTable>
    </c:plotArea>
    <c:plotVisOnly val="1"/>
    <c:dispBlanksAs val="gap"/>
    <c:showDLblsOverMax val="0"/>
  </c:chart>
  <c:txPr>
    <a:bodyPr/>
    <a:lstStyle/>
    <a:p>
      <a:pPr>
        <a:defRPr sz="16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9830228335938891"/>
          <c:y val="0.15430138150254005"/>
          <c:w val="0.69384064425590064"/>
          <c:h val="0.13586827087930378"/>
        </c:manualLayout>
      </c:layout>
      <c:lineChart>
        <c:grouping val="standar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Доходы всего</c:v>
                </c:pt>
              </c:strCache>
            </c:strRef>
          </c:tx>
          <c:spPr>
            <a:ln w="34925">
              <a:solidFill>
                <a:srgbClr val="142DAC"/>
              </a:solidFill>
            </a:ln>
          </c:spPr>
          <c:marker>
            <c:symbol val="square"/>
            <c:size val="7"/>
            <c:spPr>
              <a:solidFill>
                <a:srgbClr val="142DAC"/>
              </a:solidFill>
              <a:ln>
                <a:solidFill>
                  <a:srgbClr val="142DAC"/>
                </a:solidFill>
                <a:tailEnd type="stealth"/>
              </a:ln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dLbls>
            <c:dLbl>
              <c:idx val="0"/>
              <c:layout>
                <c:manualLayout>
                  <c:x val="-5.2005231032710153E-2"/>
                  <c:y val="5.5123756741785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497-4698-AFC4-F33888FA92B4}"/>
                </c:ext>
              </c:extLst>
            </c:dLbl>
            <c:dLbl>
              <c:idx val="1"/>
              <c:layout>
                <c:manualLayout>
                  <c:x val="-5.7574357985453836E-2"/>
                  <c:y val="4.25910099881710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497-4698-AFC4-F33888FA92B4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rgbClr val="002060"/>
                    </a:solidFill>
                    <a:latin typeface="Bookman Old Style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Лист1!$B$2:$B$4</c:f>
              <c:strCache>
                <c:ptCount val="3"/>
                <c:pt idx="0">
                  <c:v>1 п/г 2021 факт</c:v>
                </c:pt>
                <c:pt idx="1">
                  <c:v>1 п/г 2022 план</c:v>
                </c:pt>
                <c:pt idx="2">
                  <c:v>1 п/г 2022 факт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36.299999999999997</c:v>
                </c:pt>
                <c:pt idx="1">
                  <c:v>38.5</c:v>
                </c:pt>
                <c:pt idx="2">
                  <c:v>38.9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BE30-4FF8-A115-E6663508C6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7994112"/>
        <c:axId val="167995648"/>
      </c:lineChart>
      <c:catAx>
        <c:axId val="1679941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67995648"/>
        <c:crosses val="autoZero"/>
        <c:auto val="1"/>
        <c:lblAlgn val="ctr"/>
        <c:lblOffset val="100"/>
        <c:noMultiLvlLbl val="0"/>
      </c:catAx>
      <c:valAx>
        <c:axId val="167995648"/>
        <c:scaling>
          <c:orientation val="minMax"/>
          <c:min val="0"/>
        </c:scaling>
        <c:delete val="1"/>
        <c:axPos val="l"/>
        <c:title>
          <c:tx>
            <c:rich>
              <a:bodyPr rot="0" vert="horz"/>
              <a:lstStyle/>
              <a:p>
                <a:pPr>
                  <a:defRPr sz="2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млн. руб.</a:t>
                </a:r>
              </a:p>
            </c:rich>
          </c:tx>
          <c:layout>
            <c:manualLayout>
              <c:xMode val="edge"/>
              <c:yMode val="edge"/>
              <c:x val="6.7972729257002817E-2"/>
              <c:y val="0.11050968488116432"/>
            </c:manualLayout>
          </c:layout>
          <c:overlay val="0"/>
        </c:title>
        <c:numFmt formatCode="#,##0" sourceLinked="0"/>
        <c:majorTickMark val="out"/>
        <c:minorTickMark val="none"/>
        <c:tickLblPos val="none"/>
        <c:crossAx val="167994112"/>
        <c:crosses val="autoZero"/>
        <c:crossBetween val="between"/>
      </c:valAx>
      <c:spPr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AFB71F-E8F7-4F0D-9582-26C21525F7C3}" type="doc">
      <dgm:prSet loTypeId="urn:microsoft.com/office/officeart/2008/layout/PictureAccentList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B261C9F4-A8D1-4CA1-BECC-8BFB6B4018E1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4000" dirty="0">
              <a:latin typeface="Times New Roman" panose="02020603050405020304" pitchFamily="18" charset="0"/>
              <a:cs typeface="Times New Roman" panose="02020603050405020304" pitchFamily="18" charset="0"/>
            </a:rPr>
            <a:t>Отчет представлен во исполнение:</a:t>
          </a:r>
        </a:p>
      </dgm:t>
    </dgm:pt>
    <dgm:pt modelId="{D71F55F2-14C3-4ECF-B255-BD5F629D1A99}" type="parTrans" cxnId="{A39B4975-F20C-4E84-8EAB-9594DC0A6CB3}">
      <dgm:prSet/>
      <dgm:spPr/>
      <dgm:t>
        <a:bodyPr/>
        <a:lstStyle/>
        <a:p>
          <a:endParaRPr lang="ru-RU"/>
        </a:p>
      </dgm:t>
    </dgm:pt>
    <dgm:pt modelId="{7CF63F31-9F67-4F9C-8107-220C70DB11F7}" type="sibTrans" cxnId="{A39B4975-F20C-4E84-8EAB-9594DC0A6CB3}">
      <dgm:prSet/>
      <dgm:spPr/>
      <dgm:t>
        <a:bodyPr/>
        <a:lstStyle/>
        <a:p>
          <a:endParaRPr lang="ru-RU"/>
        </a:p>
      </dgm:t>
    </dgm:pt>
    <dgm:pt modelId="{7C065404-0CC9-4C07-9418-5A571FA26FA0}">
      <dgm:prSet phldrT="[Текст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ru-RU" sz="2600" dirty="0">
              <a:latin typeface="Times New Roman" panose="02020603050405020304" pitchFamily="18" charset="0"/>
              <a:cs typeface="Times New Roman" panose="02020603050405020304" pitchFamily="18" charset="0"/>
            </a:rPr>
            <a:t>части 42 решения Земского Собрания от 26.09.2013 № 376 «О бюджетном процессе в Пермском муниципальном районе»</a:t>
          </a:r>
        </a:p>
      </dgm:t>
    </dgm:pt>
    <dgm:pt modelId="{86016020-D114-4CAF-B634-36E1C46CA994}" type="parTrans" cxnId="{EE1D6663-3930-4761-9A2B-17065C5087F8}">
      <dgm:prSet/>
      <dgm:spPr/>
      <dgm:t>
        <a:bodyPr/>
        <a:lstStyle/>
        <a:p>
          <a:endParaRPr lang="ru-RU"/>
        </a:p>
      </dgm:t>
    </dgm:pt>
    <dgm:pt modelId="{917C332C-A793-4687-9258-A4EA43A49632}" type="sibTrans" cxnId="{EE1D6663-3930-4761-9A2B-17065C5087F8}">
      <dgm:prSet/>
      <dgm:spPr/>
      <dgm:t>
        <a:bodyPr/>
        <a:lstStyle/>
        <a:p>
          <a:endParaRPr lang="ru-RU"/>
        </a:p>
      </dgm:t>
    </dgm:pt>
    <dgm:pt modelId="{CA8A0E71-531A-4B75-9258-CA4DDDD73B33}">
      <dgm:prSet phldrT="[Текст]" custT="1"/>
      <dgm:spPr/>
      <dgm:t>
        <a:bodyPr/>
        <a:lstStyle/>
        <a:p>
          <a:r>
            <a:rPr lang="ru-RU" sz="2600" dirty="0">
              <a:latin typeface="Times New Roman" pitchFamily="18" charset="0"/>
            </a:rPr>
            <a:t>решения Земского Собрания от 24.06.2021 № 151 «Об утверждении годовых и полугодовых форм представления отчетов об исполнении бюджета Пермского муниципального района»</a:t>
          </a:r>
          <a:endParaRPr lang="ru-RU" sz="2600" dirty="0"/>
        </a:p>
      </dgm:t>
    </dgm:pt>
    <dgm:pt modelId="{2A14FBF5-94A8-476A-9FBF-01A3E0793096}" type="parTrans" cxnId="{FC87E3CB-B872-4524-879A-8B31474086E8}">
      <dgm:prSet/>
      <dgm:spPr/>
      <dgm:t>
        <a:bodyPr/>
        <a:lstStyle/>
        <a:p>
          <a:endParaRPr lang="ru-RU"/>
        </a:p>
      </dgm:t>
    </dgm:pt>
    <dgm:pt modelId="{D9F8A61F-37FF-4B0F-A6D9-D81A4708A03D}" type="sibTrans" cxnId="{FC87E3CB-B872-4524-879A-8B31474086E8}">
      <dgm:prSet/>
      <dgm:spPr/>
      <dgm:t>
        <a:bodyPr/>
        <a:lstStyle/>
        <a:p>
          <a:endParaRPr lang="ru-RU"/>
        </a:p>
      </dgm:t>
    </dgm:pt>
    <dgm:pt modelId="{3B0F130F-B3BD-47E7-8705-271573F24C88}" type="pres">
      <dgm:prSet presAssocID="{11AFB71F-E8F7-4F0D-9582-26C21525F7C3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E6777C6-FDC7-42D2-8CDC-F5E5F7989E5C}" type="pres">
      <dgm:prSet presAssocID="{B261C9F4-A8D1-4CA1-BECC-8BFB6B4018E1}" presName="root" presStyleCnt="0">
        <dgm:presLayoutVars>
          <dgm:chMax/>
          <dgm:chPref val="4"/>
        </dgm:presLayoutVars>
      </dgm:prSet>
      <dgm:spPr/>
    </dgm:pt>
    <dgm:pt modelId="{98CEEF2E-5FDF-4839-9826-C208E5371B22}" type="pres">
      <dgm:prSet presAssocID="{B261C9F4-A8D1-4CA1-BECC-8BFB6B4018E1}" presName="rootComposite" presStyleCnt="0">
        <dgm:presLayoutVars/>
      </dgm:prSet>
      <dgm:spPr/>
    </dgm:pt>
    <dgm:pt modelId="{30462BE3-C324-4301-A3EA-62E336A6FDDF}" type="pres">
      <dgm:prSet presAssocID="{B261C9F4-A8D1-4CA1-BECC-8BFB6B4018E1}" presName="rootText" presStyleLbl="node0" presStyleIdx="0" presStyleCnt="1" custScaleX="94314" custLinFactNeighborY="-35000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B4B6AF96-9478-47E7-AB94-6A7872F3CA69}" type="pres">
      <dgm:prSet presAssocID="{B261C9F4-A8D1-4CA1-BECC-8BFB6B4018E1}" presName="childShape" presStyleCnt="0">
        <dgm:presLayoutVars>
          <dgm:chMax val="0"/>
          <dgm:chPref val="0"/>
        </dgm:presLayoutVars>
      </dgm:prSet>
      <dgm:spPr/>
    </dgm:pt>
    <dgm:pt modelId="{EA92171D-A967-4CC7-9350-214E5A77BB4B}" type="pres">
      <dgm:prSet presAssocID="{7C065404-0CC9-4C07-9418-5A571FA26FA0}" presName="childComposite" presStyleCnt="0">
        <dgm:presLayoutVars>
          <dgm:chMax val="0"/>
          <dgm:chPref val="0"/>
        </dgm:presLayoutVars>
      </dgm:prSet>
      <dgm:spPr/>
    </dgm:pt>
    <dgm:pt modelId="{968BD832-E34C-467E-BD31-5A1BEBA80314}" type="pres">
      <dgm:prSet presAssocID="{7C065404-0CC9-4C07-9418-5A571FA26FA0}" presName="Image" presStyleLbl="node1" presStyleIdx="0" presStyleCnt="2" custScaleX="3527" custScaleY="7778" custLinFactNeighborY="2556"/>
      <dgm:spPr/>
    </dgm:pt>
    <dgm:pt modelId="{6C2961C2-0D48-462E-BD33-51C2ABD26C91}" type="pres">
      <dgm:prSet presAssocID="{7C065404-0CC9-4C07-9418-5A571FA26FA0}" presName="childText" presStyleLbl="lnNode1" presStyleIdx="0" presStyleCnt="2" custScaleX="104249" custLinFactNeighborX="-82" custLinFactNeighborY="25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70D794-9114-43BB-936A-081BCC8B1A64}" type="pres">
      <dgm:prSet presAssocID="{CA8A0E71-531A-4B75-9258-CA4DDDD73B33}" presName="childComposite" presStyleCnt="0">
        <dgm:presLayoutVars>
          <dgm:chMax val="0"/>
          <dgm:chPref val="0"/>
        </dgm:presLayoutVars>
      </dgm:prSet>
      <dgm:spPr/>
    </dgm:pt>
    <dgm:pt modelId="{4E3A6967-E6B7-4389-A61D-B6865CD7F257}" type="pres">
      <dgm:prSet presAssocID="{CA8A0E71-531A-4B75-9258-CA4DDDD73B33}" presName="Image" presStyleLbl="node1" presStyleIdx="1" presStyleCnt="2" custScaleX="11111" custScaleY="7507"/>
      <dgm:spPr/>
    </dgm:pt>
    <dgm:pt modelId="{28C3D94E-8B1A-4AAF-B2DF-E3A07C52B604}" type="pres">
      <dgm:prSet presAssocID="{CA8A0E71-531A-4B75-9258-CA4DDDD73B33}" presName="childText" presStyleLbl="lnNode1" presStyleIdx="1" presStyleCnt="2" custScaleX="104085" custScaleY="17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87E3CB-B872-4524-879A-8B31474086E8}" srcId="{B261C9F4-A8D1-4CA1-BECC-8BFB6B4018E1}" destId="{CA8A0E71-531A-4B75-9258-CA4DDDD73B33}" srcOrd="1" destOrd="0" parTransId="{2A14FBF5-94A8-476A-9FBF-01A3E0793096}" sibTransId="{D9F8A61F-37FF-4B0F-A6D9-D81A4708A03D}"/>
    <dgm:cxn modelId="{70800CC5-97DF-4BFF-B704-62D95FA43443}" type="presOf" srcId="{11AFB71F-E8F7-4F0D-9582-26C21525F7C3}" destId="{3B0F130F-B3BD-47E7-8705-271573F24C88}" srcOrd="0" destOrd="0" presId="urn:microsoft.com/office/officeart/2008/layout/PictureAccentList"/>
    <dgm:cxn modelId="{A39B4975-F20C-4E84-8EAB-9594DC0A6CB3}" srcId="{11AFB71F-E8F7-4F0D-9582-26C21525F7C3}" destId="{B261C9F4-A8D1-4CA1-BECC-8BFB6B4018E1}" srcOrd="0" destOrd="0" parTransId="{D71F55F2-14C3-4ECF-B255-BD5F629D1A99}" sibTransId="{7CF63F31-9F67-4F9C-8107-220C70DB11F7}"/>
    <dgm:cxn modelId="{E1A2DB6A-3CA3-4F3A-9C26-B30A8B8F49D6}" type="presOf" srcId="{B261C9F4-A8D1-4CA1-BECC-8BFB6B4018E1}" destId="{30462BE3-C324-4301-A3EA-62E336A6FDDF}" srcOrd="0" destOrd="0" presId="urn:microsoft.com/office/officeart/2008/layout/PictureAccentList"/>
    <dgm:cxn modelId="{27E8116F-2EC9-46C9-BBA8-AA00B934E2CE}" type="presOf" srcId="{7C065404-0CC9-4C07-9418-5A571FA26FA0}" destId="{6C2961C2-0D48-462E-BD33-51C2ABD26C91}" srcOrd="0" destOrd="0" presId="urn:microsoft.com/office/officeart/2008/layout/PictureAccentList"/>
    <dgm:cxn modelId="{50DA1132-A9A6-416D-8C48-DE720756C4B8}" type="presOf" srcId="{CA8A0E71-531A-4B75-9258-CA4DDDD73B33}" destId="{28C3D94E-8B1A-4AAF-B2DF-E3A07C52B604}" srcOrd="0" destOrd="0" presId="urn:microsoft.com/office/officeart/2008/layout/PictureAccentList"/>
    <dgm:cxn modelId="{EE1D6663-3930-4761-9A2B-17065C5087F8}" srcId="{B261C9F4-A8D1-4CA1-BECC-8BFB6B4018E1}" destId="{7C065404-0CC9-4C07-9418-5A571FA26FA0}" srcOrd="0" destOrd="0" parTransId="{86016020-D114-4CAF-B634-36E1C46CA994}" sibTransId="{917C332C-A793-4687-9258-A4EA43A49632}"/>
    <dgm:cxn modelId="{EE3FBB19-6AC6-449B-A9A0-CC4A89F71A3B}" type="presParOf" srcId="{3B0F130F-B3BD-47E7-8705-271573F24C88}" destId="{FE6777C6-FDC7-42D2-8CDC-F5E5F7989E5C}" srcOrd="0" destOrd="0" presId="urn:microsoft.com/office/officeart/2008/layout/PictureAccentList"/>
    <dgm:cxn modelId="{048A21D7-8C13-40C4-A801-5AC96B4C200C}" type="presParOf" srcId="{FE6777C6-FDC7-42D2-8CDC-F5E5F7989E5C}" destId="{98CEEF2E-5FDF-4839-9826-C208E5371B22}" srcOrd="0" destOrd="0" presId="urn:microsoft.com/office/officeart/2008/layout/PictureAccentList"/>
    <dgm:cxn modelId="{D40EA16A-5881-4693-9A65-B51700B5D948}" type="presParOf" srcId="{98CEEF2E-5FDF-4839-9826-C208E5371B22}" destId="{30462BE3-C324-4301-A3EA-62E336A6FDDF}" srcOrd="0" destOrd="0" presId="urn:microsoft.com/office/officeart/2008/layout/PictureAccentList"/>
    <dgm:cxn modelId="{2A3C5E6C-7D50-48C3-80F6-8A0A05DE7044}" type="presParOf" srcId="{FE6777C6-FDC7-42D2-8CDC-F5E5F7989E5C}" destId="{B4B6AF96-9478-47E7-AB94-6A7872F3CA69}" srcOrd="1" destOrd="0" presId="urn:microsoft.com/office/officeart/2008/layout/PictureAccentList"/>
    <dgm:cxn modelId="{2F1CAFBA-98B1-4639-A8D1-B8A6A0013A7F}" type="presParOf" srcId="{B4B6AF96-9478-47E7-AB94-6A7872F3CA69}" destId="{EA92171D-A967-4CC7-9350-214E5A77BB4B}" srcOrd="0" destOrd="0" presId="urn:microsoft.com/office/officeart/2008/layout/PictureAccentList"/>
    <dgm:cxn modelId="{AD384560-5C58-4C4A-9AF6-F5EFFF0D6007}" type="presParOf" srcId="{EA92171D-A967-4CC7-9350-214E5A77BB4B}" destId="{968BD832-E34C-467E-BD31-5A1BEBA80314}" srcOrd="0" destOrd="0" presId="urn:microsoft.com/office/officeart/2008/layout/PictureAccentList"/>
    <dgm:cxn modelId="{E83F58B8-4CCF-4338-91EB-D1BF5D49AF1D}" type="presParOf" srcId="{EA92171D-A967-4CC7-9350-214E5A77BB4B}" destId="{6C2961C2-0D48-462E-BD33-51C2ABD26C91}" srcOrd="1" destOrd="0" presId="urn:microsoft.com/office/officeart/2008/layout/PictureAccentList"/>
    <dgm:cxn modelId="{47149A79-3529-4462-97FF-4802D55F6E03}" type="presParOf" srcId="{B4B6AF96-9478-47E7-AB94-6A7872F3CA69}" destId="{7B70D794-9114-43BB-936A-081BCC8B1A64}" srcOrd="1" destOrd="0" presId="urn:microsoft.com/office/officeart/2008/layout/PictureAccentList"/>
    <dgm:cxn modelId="{CB746CD6-82C0-4168-86AA-D673E74B1666}" type="presParOf" srcId="{7B70D794-9114-43BB-936A-081BCC8B1A64}" destId="{4E3A6967-E6B7-4389-A61D-B6865CD7F257}" srcOrd="0" destOrd="0" presId="urn:microsoft.com/office/officeart/2008/layout/PictureAccentList"/>
    <dgm:cxn modelId="{D22EF3B1-423E-46C4-B806-DD46BAF2BAB0}" type="presParOf" srcId="{7B70D794-9114-43BB-936A-081BCC8B1A64}" destId="{28C3D94E-8B1A-4AAF-B2DF-E3A07C52B604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462BE3-C324-4301-A3EA-62E336A6FDDF}">
      <dsp:nvSpPr>
        <dsp:cNvPr id="0" name=""/>
        <dsp:cNvSpPr/>
      </dsp:nvSpPr>
      <dsp:spPr>
        <a:xfrm>
          <a:off x="239520" y="0"/>
          <a:ext cx="7945894" cy="1458161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Отчет представлен во исполнение:</a:t>
          </a:r>
        </a:p>
      </dsp:txBody>
      <dsp:txXfrm>
        <a:off x="282228" y="42708"/>
        <a:ext cx="7860478" cy="1372745"/>
      </dsp:txXfrm>
    </dsp:sp>
    <dsp:sp modelId="{968BD832-E34C-467E-BD31-5A1BEBA80314}">
      <dsp:nvSpPr>
        <dsp:cNvPr id="0" name=""/>
        <dsp:cNvSpPr/>
      </dsp:nvSpPr>
      <dsp:spPr>
        <a:xfrm>
          <a:off x="303434" y="2430274"/>
          <a:ext cx="51429" cy="113415"/>
        </a:xfrm>
        <a:prstGeom prst="roundRect">
          <a:avLst>
            <a:gd name="adj" fmla="val 166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C2961C2-0D48-462E-BD33-51C2ABD26C91}">
      <dsp:nvSpPr>
        <dsp:cNvPr id="0" name=""/>
        <dsp:cNvSpPr/>
      </dsp:nvSpPr>
      <dsp:spPr>
        <a:xfrm>
          <a:off x="993928" y="1757901"/>
          <a:ext cx="7171585" cy="1458161"/>
        </a:xfrm>
        <a:prstGeom prst="roundRect">
          <a:avLst>
            <a:gd name="adj" fmla="val 16670"/>
          </a:avLst>
        </a:prstGeom>
        <a:solidFill>
          <a:schemeClr val="accent4">
            <a:lumMod val="75000"/>
          </a:schemeClr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части 42 решения Земского Собрания от 26.09.2013 № 376 «О бюджетном процессе в Пермском муниципальном районе»</a:t>
          </a:r>
        </a:p>
      </dsp:txBody>
      <dsp:txXfrm>
        <a:off x="1065122" y="1829095"/>
        <a:ext cx="7029197" cy="1315773"/>
      </dsp:txXfrm>
    </dsp:sp>
    <dsp:sp modelId="{4E3A6967-E6B7-4389-A61D-B6865CD7F257}">
      <dsp:nvSpPr>
        <dsp:cNvPr id="0" name=""/>
        <dsp:cNvSpPr/>
      </dsp:nvSpPr>
      <dsp:spPr>
        <a:xfrm>
          <a:off x="253781" y="4538478"/>
          <a:ext cx="162016" cy="109464"/>
        </a:xfrm>
        <a:prstGeom prst="roundRect">
          <a:avLst>
            <a:gd name="adj" fmla="val 16670"/>
          </a:avLst>
        </a:prstGeom>
        <a:solidFill>
          <a:schemeClr val="accent4">
            <a:hueOff val="-8271860"/>
            <a:satOff val="46445"/>
            <a:lumOff val="-2156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8C3D94E-8B1A-4AAF-B2DF-E3A07C52B604}">
      <dsp:nvSpPr>
        <dsp:cNvPr id="0" name=""/>
        <dsp:cNvSpPr/>
      </dsp:nvSpPr>
      <dsp:spPr>
        <a:xfrm>
          <a:off x="1010851" y="3353772"/>
          <a:ext cx="7160303" cy="2478875"/>
        </a:xfrm>
        <a:prstGeom prst="roundRect">
          <a:avLst>
            <a:gd name="adj" fmla="val 16670"/>
          </a:avLst>
        </a:prstGeom>
        <a:solidFill>
          <a:schemeClr val="accent4">
            <a:hueOff val="-8271860"/>
            <a:satOff val="46445"/>
            <a:lumOff val="-2156"/>
            <a:alphaOff val="0"/>
          </a:schemeClr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>
              <a:latin typeface="Times New Roman" pitchFamily="18" charset="0"/>
            </a:rPr>
            <a:t>решения Земского Собрания от 24.06.2021 № 151 «Об утверждении годовых и полугодовых форм представления отчетов об исполнении бюджета Пермского муниципального района»</a:t>
          </a:r>
          <a:endParaRPr lang="ru-RU" sz="2600" kern="1200" dirty="0"/>
        </a:p>
      </dsp:txBody>
      <dsp:txXfrm>
        <a:off x="1131881" y="3474802"/>
        <a:ext cx="6918243" cy="22368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0.18499</cdr:y>
    </cdr:to>
    <cdr:sp macro="" textlink="">
      <cdr:nvSpPr>
        <cdr:cNvPr id="2" name="Заголовок 1"/>
        <cdr:cNvSpPr txBox="1">
          <a:spLocks xmlns:a="http://schemas.openxmlformats.org/drawingml/2006/main"/>
        </cdr:cNvSpPr>
      </cdr:nvSpPr>
      <cdr:spPr bwMode="auto">
        <a:xfrm xmlns:a="http://schemas.openxmlformats.org/drawingml/2006/main">
          <a:off x="0" y="0"/>
          <a:ext cx="9121716" cy="11247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="horz" wrap="square" lIns="91440" tIns="45720" rIns="91440" bIns="45720" numCol="1" anchor="ctr" anchorCtr="0" compatLnSpc="1">
          <a:prstTxWarp prst="textNoShape">
            <a:avLst/>
          </a:prstTxWarp>
          <a:normAutofit fontScale="97500" lnSpcReduction="10000"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  <a:defRPr/>
          </a:pPr>
          <a:r>
            <a: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rPr>
            <a:t> </a:t>
          </a:r>
          <a:r>
            <a:rPr kumimoji="0" lang="ru-RU" sz="2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rPr>
            <a:t>Структура</a:t>
          </a:r>
          <a:r>
            <a:rPr kumimoji="0" lang="ru-RU" sz="2900" b="1" i="0" u="none" strike="noStrike" kern="0" cap="none" spc="0" normalizeH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rPr>
            <a:t> доходов </a:t>
          </a:r>
          <a:r>
            <a:rPr kumimoji="0" lang="ru-RU" sz="2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rPr>
            <a:t>бюджета Пермского муниципального района, млн. руб.</a:t>
          </a:r>
          <a:endParaRPr kumimoji="0" lang="ru-RU" sz="2900" b="0" i="0" u="none" strike="noStrike" kern="0" cap="none" spc="0" normalizeH="0" baseline="0" noProof="0" dirty="0">
            <a:ln>
              <a:noFill/>
            </a:ln>
            <a:solidFill>
              <a:srgbClr val="000000"/>
            </a:solidFill>
            <a:effectLst/>
            <a:uLnTx/>
            <a:uFillTx/>
            <a:latin typeface="Arial"/>
            <a:ea typeface="+mj-ea"/>
            <a:cs typeface="+mj-cs"/>
          </a:endParaRPr>
        </a:p>
      </cdr:txBody>
    </cdr:sp>
  </cdr:relSizeAnchor>
  <cdr:relSizeAnchor xmlns:cdr="http://schemas.openxmlformats.org/drawingml/2006/chartDrawing">
    <cdr:from>
      <cdr:x>0.33695</cdr:x>
      <cdr:y>0.21576</cdr:y>
    </cdr:from>
    <cdr:to>
      <cdr:x>0.46326</cdr:x>
      <cdr:y>0.26313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073535" y="1311804"/>
          <a:ext cx="1152164" cy="2880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>
              <a:solidFill>
                <a:schemeClr val="tx1"/>
              </a:solidFill>
              <a:latin typeface="Bookman Old Style" panose="02050604050505020204" pitchFamily="18" charset="0"/>
            </a:rPr>
            <a:t>+ 17,6%</a:t>
          </a:r>
        </a:p>
      </cdr:txBody>
    </cdr:sp>
  </cdr:relSizeAnchor>
  <cdr:relSizeAnchor xmlns:cdr="http://schemas.openxmlformats.org/drawingml/2006/chartDrawing">
    <cdr:from>
      <cdr:x>0.19091</cdr:x>
      <cdr:y>0.87641</cdr:y>
    </cdr:from>
    <cdr:to>
      <cdr:x>0.26986</cdr:x>
      <cdr:y>0.92378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1741405" y="5328592"/>
          <a:ext cx="720160" cy="2880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64,0%</a:t>
          </a:r>
        </a:p>
      </cdr:txBody>
    </cdr:sp>
  </cdr:relSizeAnchor>
  <cdr:relSizeAnchor xmlns:cdr="http://schemas.openxmlformats.org/drawingml/2006/chartDrawing">
    <cdr:from>
      <cdr:x>0.18755</cdr:x>
      <cdr:y>0.61706</cdr:y>
    </cdr:from>
    <cdr:to>
      <cdr:x>0.27439</cdr:x>
      <cdr:y>0.66444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1710813" y="3751750"/>
          <a:ext cx="792130" cy="2880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 36,0%</a:t>
          </a:r>
        </a:p>
      </cdr:txBody>
    </cdr:sp>
  </cdr:relSizeAnchor>
  <cdr:relSizeAnchor xmlns:cdr="http://schemas.openxmlformats.org/drawingml/2006/chartDrawing">
    <cdr:from>
      <cdr:x>0.53825</cdr:x>
      <cdr:y>0.84088</cdr:y>
    </cdr:from>
    <cdr:to>
      <cdr:x>0.61719</cdr:x>
      <cdr:y>0.88826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4909757" y="5112568"/>
          <a:ext cx="720068" cy="2880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71,3%</a:t>
          </a:r>
        </a:p>
      </cdr:txBody>
    </cdr:sp>
  </cdr:relSizeAnchor>
  <cdr:relSizeAnchor xmlns:cdr="http://schemas.openxmlformats.org/drawingml/2006/chartDrawing">
    <cdr:from>
      <cdr:x>0.5349</cdr:x>
      <cdr:y>0.52232</cdr:y>
    </cdr:from>
    <cdr:to>
      <cdr:x>0.61384</cdr:x>
      <cdr:y>0.56969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4879165" y="3175686"/>
          <a:ext cx="720068" cy="2880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28,7%</a:t>
          </a:r>
        </a:p>
      </cdr:txBody>
    </cdr:sp>
  </cdr:relSizeAnchor>
  <cdr:relSizeAnchor xmlns:cdr="http://schemas.openxmlformats.org/drawingml/2006/chartDrawing">
    <cdr:from>
      <cdr:x>0.30142</cdr:x>
      <cdr:y>0.76056</cdr:y>
    </cdr:from>
    <cdr:to>
      <cdr:x>0.49878</cdr:x>
      <cdr:y>0.83162</cdr:y>
    </cdr:to>
    <cdr:cxnSp macro="">
      <cdr:nvCxnSpPr>
        <cdr:cNvPr id="7" name="Прямая со стрелкой 6">
          <a:extLst xmlns:a="http://schemas.openxmlformats.org/drawingml/2006/main">
            <a:ext uri="{FF2B5EF4-FFF2-40B4-BE49-F238E27FC236}">
              <a16:creationId xmlns:a16="http://schemas.microsoft.com/office/drawing/2014/main" xmlns="" id="{2495DD4D-34AF-49E6-8B95-847CBF0AFB3D}"/>
            </a:ext>
          </a:extLst>
        </cdr:cNvPr>
        <cdr:cNvCxnSpPr/>
      </cdr:nvCxnSpPr>
      <cdr:spPr>
        <a:xfrm xmlns:a="http://schemas.openxmlformats.org/drawingml/2006/main" flipV="1">
          <a:off x="2749455" y="4624172"/>
          <a:ext cx="1800262" cy="432044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0.34217</cdr:x>
      <cdr:y>0.45718</cdr:y>
    </cdr:from>
    <cdr:to>
      <cdr:x>0.46848</cdr:x>
      <cdr:y>0.50455</cdr:y>
    </cdr:to>
    <cdr:sp macro="" textlink="">
      <cdr:nvSpPr>
        <cdr:cNvPr id="14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CC8DAB74-99DC-4090-A889-925F09EE226A}"/>
            </a:ext>
          </a:extLst>
        </cdr:cNvPr>
        <cdr:cNvSpPr txBox="1"/>
      </cdr:nvSpPr>
      <cdr:spPr>
        <a:xfrm xmlns:a="http://schemas.openxmlformats.org/drawingml/2006/main">
          <a:off x="3121159" y="2779665"/>
          <a:ext cx="1152164" cy="2880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b="1" dirty="0">
              <a:solidFill>
                <a:srgbClr val="FF0000"/>
              </a:solidFill>
              <a:latin typeface="Trebuchet MS" panose="020B0603020202020204" pitchFamily="34" charset="0"/>
            </a:rPr>
            <a:t>-6,3</a:t>
          </a:r>
          <a:r>
            <a:rPr lang="ru-RU" sz="1600" b="1" dirty="0">
              <a:solidFill>
                <a:srgbClr val="FF0000"/>
              </a:solidFill>
              <a:latin typeface="Bookman Old Style" panose="02050604050505020204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0.34879</cdr:x>
      <cdr:y>0.72503</cdr:y>
    </cdr:from>
    <cdr:to>
      <cdr:x>0.4751</cdr:x>
      <cdr:y>0.7724</cdr:y>
    </cdr:to>
    <cdr:sp macro="" textlink="">
      <cdr:nvSpPr>
        <cdr:cNvPr id="15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CC8DAB74-99DC-4090-A889-925F09EE226A}"/>
            </a:ext>
          </a:extLst>
        </cdr:cNvPr>
        <cdr:cNvSpPr txBox="1"/>
      </cdr:nvSpPr>
      <cdr:spPr>
        <a:xfrm xmlns:a="http://schemas.openxmlformats.org/drawingml/2006/main">
          <a:off x="3181565" y="4408148"/>
          <a:ext cx="1152164" cy="2880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b="1" dirty="0">
              <a:solidFill>
                <a:schemeClr val="tx1"/>
              </a:solidFill>
              <a:latin typeface="Trebuchet MS" panose="020B0603020202020204" pitchFamily="34" charset="0"/>
            </a:rPr>
            <a:t>+ 31,0%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0.15966</cdr:x>
      <cdr:y>0.43715</cdr:y>
    </cdr:from>
    <cdr:to>
      <cdr:x>0.79831</cdr:x>
      <cdr:y>0.64517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xmlns="" id="{1EC07347-FBAE-4EE8-87B4-F4F976C8B38D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>
          <a:off x="1440160" y="2537136"/>
          <a:ext cx="5760640" cy="1207280"/>
        </a:xfrm>
        <a:prstGeom xmlns:a="http://schemas.openxmlformats.org/drawingml/2006/main" prst="straightConnector1">
          <a:avLst/>
        </a:prstGeom>
        <a:ln xmlns:a="http://schemas.openxmlformats.org/drawingml/2006/main" w="25400" cmpd="sng">
          <a:solidFill>
            <a:schemeClr val="tx1"/>
          </a:solidFill>
          <a:prstDash val="solid"/>
          <a:headEnd type="oval"/>
          <a:tailEnd type="stealth" w="lg" len="lg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0.31955</cdr:x>
      <cdr:y>0.41868</cdr:y>
    </cdr:from>
    <cdr:to>
      <cdr:x>0.65826</cdr:x>
      <cdr:y>0.48232</cdr:y>
    </cdr:to>
    <cdr:sp macro="" textlink="">
      <cdr:nvSpPr>
        <cdr:cNvPr id="9" name="TextBox 11">
          <a:extLst xmlns:a="http://schemas.openxmlformats.org/drawingml/2006/main">
            <a:ext uri="{FF2B5EF4-FFF2-40B4-BE49-F238E27FC236}">
              <a16:creationId xmlns:a16="http://schemas.microsoft.com/office/drawing/2014/main" xmlns="" id="{E40EC5FF-ED82-4B4F-8FD0-52FA0042FE48}"/>
            </a:ext>
          </a:extLst>
        </cdr:cNvPr>
        <cdr:cNvSpPr txBox="1"/>
      </cdr:nvSpPr>
      <cdr:spPr>
        <a:xfrm xmlns:a="http://schemas.openxmlformats.org/drawingml/2006/main" rot="786719">
          <a:off x="2882386" y="2429958"/>
          <a:ext cx="305517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b="1" dirty="0">
              <a:solidFill>
                <a:srgbClr val="FF0000"/>
              </a:solidFill>
            </a:rPr>
            <a:t>-26,5%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0.58085</cdr:x>
      <cdr:y>0.0925</cdr:y>
    </cdr:from>
    <cdr:to>
      <cdr:x>0.70716</cdr:x>
      <cdr:y>0.13986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298387" y="562369"/>
          <a:ext cx="1152164" cy="2880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>
              <a:solidFill>
                <a:schemeClr val="tx1"/>
              </a:solidFill>
              <a:latin typeface="Bookman Old Style" panose="02050604050505020204" pitchFamily="18" charset="0"/>
            </a:rPr>
            <a:t>+ 7,2%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0.53185</cdr:x>
      <cdr:y>0.12072</cdr:y>
    </cdr:from>
    <cdr:to>
      <cdr:x>0.65816</cdr:x>
      <cdr:y>0.16808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788023" y="733972"/>
          <a:ext cx="1137114" cy="2879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>
              <a:solidFill>
                <a:schemeClr val="tx1"/>
              </a:solidFill>
              <a:latin typeface="Bookman Old Style" panose="02050604050505020204" pitchFamily="18" charset="0"/>
            </a:rPr>
            <a:t>+ 33,3 %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0.60897</cdr:x>
      <cdr:y>0.13347</cdr:y>
    </cdr:from>
    <cdr:to>
      <cdr:x>0.73719</cdr:x>
      <cdr:y>0.20866</cdr:y>
    </cdr:to>
    <cdr:sp macro="" textlink="">
      <cdr:nvSpPr>
        <cdr:cNvPr id="3" name="TextBox 11"/>
        <cdr:cNvSpPr txBox="1"/>
      </cdr:nvSpPr>
      <cdr:spPr>
        <a:xfrm xmlns:a="http://schemas.openxmlformats.org/drawingml/2006/main">
          <a:off x="5130507" y="655639"/>
          <a:ext cx="1080246" cy="36935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>
              <a:solidFill>
                <a:srgbClr val="FF0000"/>
              </a:solidFill>
            </a:rPr>
            <a:t>-2,05%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0.09812</cdr:x>
      <cdr:y>0.07173</cdr:y>
    </cdr:from>
    <cdr:to>
      <cdr:x>0.17989</cdr:x>
      <cdr:y>0.11476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64096" y="360040"/>
          <a:ext cx="72008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0.08995</cdr:x>
      <cdr:y>0.38372</cdr:y>
    </cdr:from>
    <cdr:to>
      <cdr:x>0.1799</cdr:x>
      <cdr:y>0.44186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92088" y="2376264"/>
          <a:ext cx="792116" cy="3600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321,1</a:t>
          </a:r>
        </a:p>
        <a:p xmlns:a="http://schemas.openxmlformats.org/drawingml/2006/main"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0.58874</cdr:x>
      <cdr:y>0.56977</cdr:y>
    </cdr:from>
    <cdr:to>
      <cdr:x>0.67868</cdr:x>
      <cdr:y>0.63953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184576" y="3528392"/>
          <a:ext cx="792028" cy="4320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b="1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88,6</a:t>
          </a:r>
        </a:p>
        <a:p xmlns:a="http://schemas.openxmlformats.org/drawingml/2006/main">
          <a:endParaRPr lang="en-US" sz="1800" b="1" i="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ru-RU" sz="1800" b="1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ru-RU" sz="1800" b="1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0.82588</cdr:x>
      <cdr:y>0.62791</cdr:y>
    </cdr:from>
    <cdr:to>
      <cdr:x>0.90764</cdr:x>
      <cdr:y>0.68605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7272808" y="3888432"/>
          <a:ext cx="719993" cy="3600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b="1" smtClean="0">
              <a:latin typeface="Times New Roman" panose="02020603050405020304" pitchFamily="18" charset="0"/>
              <a:cs typeface="Times New Roman" panose="02020603050405020304" pitchFamily="18" charset="0"/>
            </a:rPr>
            <a:t>88,3</a:t>
          </a:r>
        </a:p>
        <a:p xmlns:a="http://schemas.openxmlformats.org/drawingml/2006/main">
          <a:endParaRPr lang="en-US" sz="18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en-US" sz="18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0.11448</cdr:x>
      <cdr:y>0.2093</cdr:y>
    </cdr:from>
    <cdr:to>
      <cdr:x>0.18807</cdr:x>
      <cdr:y>0.26744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008112" y="1296144"/>
          <a:ext cx="64807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0.34343</cdr:x>
      <cdr:y>0.25581</cdr:y>
    </cdr:from>
    <cdr:to>
      <cdr:x>0.44156</cdr:x>
      <cdr:y>0.34884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024336" y="1584176"/>
          <a:ext cx="864142" cy="5760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483,2</a:t>
          </a:r>
        </a:p>
        <a:p xmlns:a="http://schemas.openxmlformats.org/drawingml/2006/main"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5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7" y="5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97A9B-783E-41BC-8B6C-5C8EC65C8DBB}" type="datetimeFigureOut">
              <a:rPr lang="ru-RU" smtClean="0"/>
              <a:pPr/>
              <a:t>18.08.2022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2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7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259846-528B-4E20-9CB1-DEFD26683D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6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784AF-202E-4E90-8E6B-E376377F83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872E8-4799-4906-B883-9830661BF9C2}" type="datetime1">
              <a:rPr lang="ru-RU"/>
              <a:pPr>
                <a:defRPr/>
              </a:pPr>
              <a:t>18.08.2022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20343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18.08.2022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561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18.08.2022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4018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18.08.2022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1360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18.08.2022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385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18.08.2022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7536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18.08.2022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0727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18.08.2022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93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18.08.2022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0692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18.08.2022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768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18.08.2022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9122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18.08.2022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8439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784AF-202E-4E90-8E6B-E376377F8336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872E8-4799-4906-B883-9830661BF9C2}" type="datetime1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18.08.2022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8827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18.08.2022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4831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18.08.2022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8115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18.08.2022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9694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18.08.2022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39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18.08.2022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158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18.08.2022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83202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18.08.2022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0065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18.08.2022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7747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18.08.2022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07118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18.08.2022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1517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18.08.2022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21809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784AF-202E-4E90-8E6B-E376377F8336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872E8-4799-4906-B883-9830661BF9C2}" type="datetime1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18.08.2022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8617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18.08.2022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53665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18.08.2022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16138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18.08.2022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080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18.08.2022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3806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18.08.2022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24135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18.08.2022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8200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18.08.2022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48862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18.08.2022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0051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18.08.2022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27639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18.08.2022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10816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18.08.2022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11530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784AF-202E-4E90-8E6B-E376377F8336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872E8-4799-4906-B883-9830661BF9C2}" type="datetime1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18.08.2022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542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18.08.2022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18.08.2022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493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  <p:sldLayoutId id="2147483853" r:id="rId12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18.08.2022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015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  <p:sldLayoutId id="2147483869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  <p:sldLayoutId id="2147483879" r:id="rId12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18.08.2022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665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  <p:sldLayoutId id="2147483892" r:id="rId12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3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700808"/>
            <a:ext cx="88569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3600" b="1" dirty="0"/>
              <a:t>Исполнение бюджета</a:t>
            </a:r>
          </a:p>
          <a:p>
            <a:pPr algn="ctr"/>
            <a:r>
              <a:rPr lang="ru-RU" altLang="ru-RU" sz="3600" b="1" dirty="0"/>
              <a:t> Пермского муниципального района </a:t>
            </a:r>
          </a:p>
          <a:p>
            <a:pPr algn="ctr"/>
            <a:r>
              <a:rPr lang="ru-RU" altLang="ru-RU" sz="3600" b="1" dirty="0"/>
              <a:t>за 1-е полугодие 2022 года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23928" y="4869160"/>
            <a:ext cx="48245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1600" dirty="0">
                <a:latin typeface="+mj-lt"/>
              </a:rPr>
              <a:t>Докладчик:   Заместитель главы администрации Пермского  муниципального района </a:t>
            </a:r>
          </a:p>
          <a:p>
            <a:r>
              <a:rPr lang="ru-RU" altLang="ru-RU" sz="1600" dirty="0">
                <a:latin typeface="+mj-lt"/>
              </a:rPr>
              <a:t>Гладких Татьяна Николаевна</a:t>
            </a:r>
          </a:p>
        </p:txBody>
      </p:sp>
      <p:pic>
        <p:nvPicPr>
          <p:cNvPr id="4" name="Рисунок 3" descr="C:\Documents and Settings\b_alex\Рабочий стол\gerb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627" y="10771"/>
            <a:ext cx="720080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6645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109600"/>
            <a:ext cx="8679040" cy="502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Поступления </a:t>
            </a: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налога,</a:t>
            </a:r>
            <a:r>
              <a:rPr kumimoji="0" lang="ru-RU" sz="2400" b="1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взимаемого в связи с применением патентной системы налогообложения</a:t>
            </a: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, млн. руб.       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xmlns="" id="{C446735D-5F66-44D0-8C9F-6CA086E4EC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08880646"/>
              </p:ext>
            </p:extLst>
          </p:nvPr>
        </p:nvGraphicFramePr>
        <p:xfrm>
          <a:off x="107504" y="764704"/>
          <a:ext cx="9020040" cy="5803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2514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0" y="128964"/>
            <a:ext cx="914400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Платежи</a:t>
            </a:r>
            <a:r>
              <a:rPr kumimoji="0" lang="ru-RU" sz="2800" b="1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при пользования природными ресурсами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в бюджет Пермского муниципального района, млн. руб.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4162034646"/>
              </p:ext>
            </p:extLst>
          </p:nvPr>
        </p:nvGraphicFramePr>
        <p:xfrm>
          <a:off x="323528" y="1397000"/>
          <a:ext cx="8424936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 стрелкой 6"/>
          <p:cNvCxnSpPr>
            <a:cxnSpLocks/>
          </p:cNvCxnSpPr>
          <p:nvPr/>
        </p:nvCxnSpPr>
        <p:spPr>
          <a:xfrm flipV="1">
            <a:off x="1763688" y="3068960"/>
            <a:ext cx="4788532" cy="1584176"/>
          </a:xfrm>
          <a:prstGeom prst="straightConnector1">
            <a:avLst/>
          </a:prstGeom>
          <a:ln w="25400" cmpd="sng">
            <a:solidFill>
              <a:schemeClr val="tx1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 rot="20557875">
            <a:off x="3910306" y="3258068"/>
            <a:ext cx="132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 + 23,2%</a:t>
            </a:r>
          </a:p>
        </p:txBody>
      </p:sp>
      <p:cxnSp>
        <p:nvCxnSpPr>
          <p:cNvPr id="6" name="Прямая со стрелкой 5"/>
          <p:cNvCxnSpPr>
            <a:cxnSpLocks/>
          </p:cNvCxnSpPr>
          <p:nvPr/>
        </p:nvCxnSpPr>
        <p:spPr>
          <a:xfrm flipV="1">
            <a:off x="5290977" y="4979031"/>
            <a:ext cx="1261243" cy="352075"/>
          </a:xfrm>
          <a:prstGeom prst="straightConnector1">
            <a:avLst/>
          </a:prstGeom>
          <a:ln w="25400" cmpd="sng">
            <a:solidFill>
              <a:schemeClr val="tx1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 rot="20649945">
            <a:off x="5376925" y="4647428"/>
            <a:ext cx="1065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+ 19,5%</a:t>
            </a:r>
          </a:p>
        </p:txBody>
      </p:sp>
    </p:spTree>
    <p:extLst>
      <p:ext uri="{BB962C8B-B14F-4D97-AF65-F5344CB8AC3E}">
        <p14:creationId xmlns:p14="http://schemas.microsoft.com/office/powerpoint/2010/main" val="22733143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908518172"/>
              </p:ext>
            </p:extLst>
          </p:nvPr>
        </p:nvGraphicFramePr>
        <p:xfrm>
          <a:off x="107504" y="1397000"/>
          <a:ext cx="8784976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8483669"/>
              </p:ext>
            </p:extLst>
          </p:nvPr>
        </p:nvGraphicFramePr>
        <p:xfrm>
          <a:off x="755576" y="908720"/>
          <a:ext cx="8928993" cy="5630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0" y="260648"/>
            <a:ext cx="914400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Поступления по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доходам</a:t>
            </a:r>
            <a:r>
              <a:rPr kumimoji="0" lang="ru-RU" sz="2800" b="1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от использования имущества     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в бюджет Пермского муниципального района</a:t>
            </a:r>
          </a:p>
        </p:txBody>
      </p:sp>
    </p:spTree>
    <p:extLst>
      <p:ext uri="{BB962C8B-B14F-4D97-AF65-F5344CB8AC3E}">
        <p14:creationId xmlns:p14="http://schemas.microsoft.com/office/powerpoint/2010/main" val="2084669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796950101"/>
              </p:ext>
            </p:extLst>
          </p:nvPr>
        </p:nvGraphicFramePr>
        <p:xfrm>
          <a:off x="24811" y="1458241"/>
          <a:ext cx="8640960" cy="5200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6393423"/>
              </p:ext>
            </p:extLst>
          </p:nvPr>
        </p:nvGraphicFramePr>
        <p:xfrm>
          <a:off x="1" y="750812"/>
          <a:ext cx="9002567" cy="6079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Поступления по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доходам</a:t>
            </a:r>
            <a:r>
              <a:rPr kumimoji="0" lang="ru-RU" sz="2800" b="1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от </a:t>
            </a:r>
            <a:r>
              <a:rPr lang="ru-RU" sz="2800" b="1" kern="0" dirty="0">
                <a:latin typeface="Times New Roman" pitchFamily="18" charset="0"/>
                <a:ea typeface="+mj-ea"/>
                <a:cs typeface="+mj-cs"/>
              </a:rPr>
              <a:t>материальных и материальных активов в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бюджет Пермского муниципального района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cxnSp>
        <p:nvCxnSpPr>
          <p:cNvPr id="7" name="Прямая со стрелкой 6"/>
          <p:cNvCxnSpPr>
            <a:cxnSpLocks/>
          </p:cNvCxnSpPr>
          <p:nvPr/>
        </p:nvCxnSpPr>
        <p:spPr>
          <a:xfrm flipV="1">
            <a:off x="6157345" y="2708920"/>
            <a:ext cx="853480" cy="72008"/>
          </a:xfrm>
          <a:prstGeom prst="straightConnector1">
            <a:avLst/>
          </a:prstGeom>
          <a:ln w="25400" cmpd="sng">
            <a:solidFill>
              <a:srgbClr val="00206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084168" y="2439274"/>
            <a:ext cx="9266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+ 8,0 %</a:t>
            </a:r>
          </a:p>
        </p:txBody>
      </p:sp>
    </p:spTree>
    <p:extLst>
      <p:ext uri="{BB962C8B-B14F-4D97-AF65-F5344CB8AC3E}">
        <p14:creationId xmlns:p14="http://schemas.microsoft.com/office/powerpoint/2010/main" val="28649998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589014595"/>
              </p:ext>
            </p:extLst>
          </p:nvPr>
        </p:nvGraphicFramePr>
        <p:xfrm>
          <a:off x="323527" y="1412016"/>
          <a:ext cx="8496945" cy="4542523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6570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789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789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5998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2198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82600">
                <a:tc rowSpan="2">
                  <a:txBody>
                    <a:bodyPr/>
                    <a:lstStyle/>
                    <a:p>
                      <a:pPr algn="ctr"/>
                      <a:r>
                        <a:rPr lang="ru-RU" b="0" dirty="0"/>
                        <a:t>Вид налога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b="0" dirty="0"/>
                        <a:t>Недоимка на 01.01.2022, тыс. руб.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b="0" dirty="0"/>
                        <a:t>Недоимка на 01.07.2022, тыс. руб.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Прирост +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(снижение -)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83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тыс. руб.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%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5356">
                <a:tc>
                  <a:txBody>
                    <a:bodyPr/>
                    <a:lstStyle/>
                    <a:p>
                      <a:r>
                        <a:rPr lang="ru-RU" dirty="0"/>
                        <a:t>НДФЛ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41 872*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25 550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- </a:t>
                      </a:r>
                      <a:r>
                        <a:rPr lang="ru-RU" b="1" dirty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16 322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-38,98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5356">
                <a:tc>
                  <a:txBody>
                    <a:bodyPr/>
                    <a:lstStyle/>
                    <a:p>
                      <a:r>
                        <a:rPr lang="ru-RU" dirty="0"/>
                        <a:t>ЕНВД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1 467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1 498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- 31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+2,11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25472">
                <a:tc>
                  <a:txBody>
                    <a:bodyPr/>
                    <a:lstStyle/>
                    <a:p>
                      <a:r>
                        <a:rPr lang="ru-RU" dirty="0"/>
                        <a:t>Транспортный налог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125 049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75 551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- 49 498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- 39,58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63501">
                <a:tc>
                  <a:txBody>
                    <a:bodyPr/>
                    <a:lstStyle/>
                    <a:p>
                      <a:r>
                        <a:rPr lang="ru-RU" dirty="0"/>
                        <a:t>Налог, взимаемый в связи с</a:t>
                      </a:r>
                      <a:r>
                        <a:rPr lang="ru-RU" baseline="0" dirty="0"/>
                        <a:t> применением патентной системы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460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640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39,13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63501">
                <a:tc>
                  <a:txBody>
                    <a:bodyPr/>
                    <a:lstStyle/>
                    <a:p>
                      <a:r>
                        <a:rPr lang="ru-RU" b="1" dirty="0"/>
                        <a:t>Итого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168 848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103 239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- 65 609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r>
                        <a:rPr lang="ru-RU" b="1" dirty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38,86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0" y="44624"/>
            <a:ext cx="9144000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defRPr/>
            </a:pPr>
            <a:r>
              <a:rPr lang="en-US" sz="2800" b="1" kern="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800" b="1" kern="0" dirty="0">
                <a:solidFill>
                  <a:srgbClr val="000000"/>
                </a:solidFill>
                <a:latin typeface="Times New Roman" pitchFamily="18" charset="0"/>
              </a:rPr>
              <a:t>Информация о недоимке по налогам, пеням, штрафам в бюджет Пермского муниципального района 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323528" y="6080869"/>
            <a:ext cx="8783960" cy="34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1600" kern="0" dirty="0">
                <a:solidFill>
                  <a:srgbClr val="000000"/>
                </a:solidFill>
                <a:latin typeface="Times New Roman" pitchFamily="18" charset="0"/>
              </a:rPr>
              <a:t>* в сопоставимых условиях 2022 года</a:t>
            </a:r>
          </a:p>
        </p:txBody>
      </p:sp>
    </p:spTree>
    <p:extLst>
      <p:ext uri="{BB962C8B-B14F-4D97-AF65-F5344CB8AC3E}">
        <p14:creationId xmlns:p14="http://schemas.microsoft.com/office/powerpoint/2010/main" val="41238072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57998448"/>
              </p:ext>
            </p:extLst>
          </p:nvPr>
        </p:nvGraphicFramePr>
        <p:xfrm>
          <a:off x="272208" y="2060848"/>
          <a:ext cx="8496944" cy="428223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6436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923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789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5998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2198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82600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+mj-lt"/>
                        </a:rPr>
                        <a:t>Вид неналоговых</a:t>
                      </a:r>
                      <a:r>
                        <a:rPr lang="ru-RU" baseline="0" dirty="0">
                          <a:latin typeface="+mj-lt"/>
                        </a:rPr>
                        <a:t> платежей</a:t>
                      </a:r>
                      <a:endParaRPr lang="ru-RU" b="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+mj-lt"/>
                        </a:rPr>
                        <a:t>Недоимка на 01.01.2022, тыс. руб.</a:t>
                      </a:r>
                      <a:endParaRPr lang="ru-RU" b="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+mj-lt"/>
                        </a:rPr>
                        <a:t>Недоимка на 01.07.2022, тыс. руб.</a:t>
                      </a:r>
                      <a:endParaRPr lang="ru-RU" b="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j-lt"/>
                        </a:rPr>
                        <a:t>Прирост +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j-lt"/>
                        </a:rPr>
                        <a:t>(снижение -)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83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j-lt"/>
                        </a:rPr>
                        <a:t>тыс. руб.</a:t>
                      </a:r>
                      <a:endParaRPr kumimoji="0" lang="ru-RU" sz="1800" b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+mj-lt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+mj-lt"/>
                        </a:rPr>
                        <a:t>%</a:t>
                      </a:r>
                      <a:endParaRPr lang="ru-RU" b="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10144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+mj-lt"/>
                        </a:rPr>
                        <a:t>Аренда земли</a:t>
                      </a:r>
                      <a:endParaRPr lang="ru-RU" sz="2000" b="1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latin typeface="+mj-lt"/>
                          <a:ea typeface="Batang" panose="02030600000101010101" pitchFamily="18" charset="-127"/>
                        </a:rPr>
                        <a:t>21 411,6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latin typeface="+mj-lt"/>
                          <a:ea typeface="Batang" panose="02030600000101010101" pitchFamily="18" charset="-127"/>
                        </a:rPr>
                        <a:t>15 204,1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latin typeface="+mj-lt"/>
                          <a:ea typeface="Batang" panose="02030600000101010101" pitchFamily="18" charset="-127"/>
                        </a:rPr>
                        <a:t>- 6 207,5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latin typeface="+mj-lt"/>
                          <a:ea typeface="Batang" panose="02030600000101010101" pitchFamily="18" charset="-127"/>
                        </a:rPr>
                        <a:t>- 29,0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63501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+mj-lt"/>
                        </a:rPr>
                        <a:t>Аренда муниципального</a:t>
                      </a:r>
                      <a:r>
                        <a:rPr lang="ru-RU" sz="2000" baseline="0" dirty="0">
                          <a:latin typeface="+mj-lt"/>
                        </a:rPr>
                        <a:t> имущества</a:t>
                      </a:r>
                      <a:endParaRPr lang="ru-RU" sz="2000" b="0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latin typeface="+mj-lt"/>
                          <a:ea typeface="Batang" panose="02030600000101010101" pitchFamily="18" charset="-127"/>
                        </a:rPr>
                        <a:t>295,2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latin typeface="+mj-lt"/>
                          <a:ea typeface="Batang" panose="02030600000101010101" pitchFamily="18" charset="-127"/>
                        </a:rPr>
                        <a:t>363,6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latin typeface="+mj-lt"/>
                          <a:ea typeface="Batang" panose="02030600000101010101" pitchFamily="18" charset="-127"/>
                        </a:rPr>
                        <a:t>+</a:t>
                      </a:r>
                      <a:r>
                        <a:rPr lang="ru-RU" sz="2000" b="0" baseline="0" dirty="0">
                          <a:latin typeface="+mj-lt"/>
                          <a:ea typeface="Batang" panose="02030600000101010101" pitchFamily="18" charset="-127"/>
                        </a:rPr>
                        <a:t> 68,3</a:t>
                      </a:r>
                      <a:endParaRPr lang="ru-RU" sz="2000" b="0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latin typeface="+mj-lt"/>
                          <a:ea typeface="Batang" panose="02030600000101010101" pitchFamily="18" charset="-127"/>
                        </a:rPr>
                        <a:t>+ 23,2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57808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+mj-lt"/>
                        </a:rPr>
                        <a:t>Итого</a:t>
                      </a:r>
                      <a:endParaRPr lang="ru-RU" sz="2000" b="1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+mj-lt"/>
                          <a:ea typeface="Batang" panose="02030600000101010101" pitchFamily="18" charset="-127"/>
                        </a:rPr>
                        <a:t>21 706,8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+mj-lt"/>
                          <a:ea typeface="Batang" panose="02030600000101010101" pitchFamily="18" charset="-127"/>
                        </a:rPr>
                        <a:t>15 567,7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+mj-lt"/>
                          <a:ea typeface="Batang" panose="02030600000101010101" pitchFamily="18" charset="-127"/>
                        </a:rPr>
                        <a:t>- 6 139,1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+mj-lt"/>
                          <a:ea typeface="Batang" panose="02030600000101010101" pitchFamily="18" charset="-127"/>
                        </a:rPr>
                        <a:t>- 28,3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539552" y="332656"/>
            <a:ext cx="8229600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Недоимка по неналоговым</a:t>
            </a:r>
            <a:r>
              <a:rPr kumimoji="0" lang="ru-RU" sz="3200" b="1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платежам</a:t>
            </a:r>
            <a:r>
              <a:rPr kumimoji="0" lang="ru-RU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в бюджет Пермского муниципального района</a:t>
            </a:r>
          </a:p>
        </p:txBody>
      </p:sp>
    </p:spTree>
    <p:extLst>
      <p:ext uri="{BB962C8B-B14F-4D97-AF65-F5344CB8AC3E}">
        <p14:creationId xmlns:p14="http://schemas.microsoft.com/office/powerpoint/2010/main" val="2116840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0" y="260648"/>
            <a:ext cx="914400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kern="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900" b="1" kern="0" dirty="0">
                <a:solidFill>
                  <a:srgbClr val="000000"/>
                </a:solidFill>
                <a:latin typeface="Times New Roman" pitchFamily="18" charset="0"/>
              </a:rPr>
              <a:t>Расходы бюджета Пермского муниципального района</a:t>
            </a:r>
            <a:endParaRPr lang="ru-RU" sz="2900" kern="0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912431909"/>
              </p:ext>
            </p:extLst>
          </p:nvPr>
        </p:nvGraphicFramePr>
        <p:xfrm>
          <a:off x="323528" y="1385386"/>
          <a:ext cx="8424936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 стрелкой 6"/>
          <p:cNvCxnSpPr>
            <a:cxnSpLocks/>
          </p:cNvCxnSpPr>
          <p:nvPr/>
        </p:nvCxnSpPr>
        <p:spPr>
          <a:xfrm flipV="1">
            <a:off x="1863744" y="3717032"/>
            <a:ext cx="5542760" cy="774045"/>
          </a:xfrm>
          <a:prstGeom prst="straightConnector1">
            <a:avLst/>
          </a:prstGeom>
          <a:ln w="25400" cmpd="sng">
            <a:solidFill>
              <a:schemeClr val="accent3">
                <a:lumMod val="75000"/>
              </a:schemeClr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866444" y="3378478"/>
            <a:ext cx="10801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92D050"/>
                </a:solidFill>
              </a:rPr>
              <a:t>+15,8 %</a:t>
            </a:r>
          </a:p>
        </p:txBody>
      </p:sp>
      <p:cxnSp>
        <p:nvCxnSpPr>
          <p:cNvPr id="8" name="Прямая со стрелкой 7"/>
          <p:cNvCxnSpPr>
            <a:cxnSpLocks/>
          </p:cNvCxnSpPr>
          <p:nvPr/>
        </p:nvCxnSpPr>
        <p:spPr>
          <a:xfrm>
            <a:off x="5436096" y="2026446"/>
            <a:ext cx="1008112" cy="250426"/>
          </a:xfrm>
          <a:prstGeom prst="straightConnector1">
            <a:avLst/>
          </a:prstGeom>
          <a:ln w="25400" cmpd="sng">
            <a:solidFill>
              <a:schemeClr val="tx1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724128" y="1813105"/>
            <a:ext cx="10801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prstClr val="black"/>
                </a:solidFill>
              </a:rPr>
              <a:t>-1,7 %</a:t>
            </a:r>
          </a:p>
        </p:txBody>
      </p:sp>
    </p:spTree>
    <p:extLst>
      <p:ext uri="{BB962C8B-B14F-4D97-AF65-F5344CB8AC3E}">
        <p14:creationId xmlns:p14="http://schemas.microsoft.com/office/powerpoint/2010/main" val="22210565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188640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kern="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900" b="1" kern="0" dirty="0">
                <a:solidFill>
                  <a:srgbClr val="000000"/>
                </a:solidFill>
                <a:latin typeface="Times New Roman" pitchFamily="18" charset="0"/>
              </a:rPr>
              <a:t>Структура расходов бюджета Пермского муниципального района за 1 полугодие 2022 год</a:t>
            </a:r>
            <a:endParaRPr lang="ru-RU" sz="2900" kern="0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539519790"/>
              </p:ext>
            </p:extLst>
          </p:nvPr>
        </p:nvGraphicFramePr>
        <p:xfrm>
          <a:off x="355659" y="1313378"/>
          <a:ext cx="8568952" cy="5299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82942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188640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kern="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900" b="1" kern="0" dirty="0">
                <a:solidFill>
                  <a:srgbClr val="000000"/>
                </a:solidFill>
                <a:latin typeface="Times New Roman" pitchFamily="18" charset="0"/>
              </a:rPr>
              <a:t>Структура расходов бюджета Пермского муниципального района за 1 полугодие 2022 года</a:t>
            </a:r>
            <a:endParaRPr lang="ru-RU" sz="2900" kern="0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358926933"/>
              </p:ext>
            </p:extLst>
          </p:nvPr>
        </p:nvGraphicFramePr>
        <p:xfrm>
          <a:off x="323528" y="1317779"/>
          <a:ext cx="8568952" cy="5299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082416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6492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Пермского муниципального района по расходам </a:t>
            </a:r>
            <a:r>
              <a:rPr lang="ru-RU" alt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 1 полугодие 2022 года</a:t>
            </a:r>
            <a:br>
              <a:rPr lang="ru-RU" alt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8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61782" name="Group 98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120273020"/>
              </p:ext>
            </p:extLst>
          </p:nvPr>
        </p:nvGraphicFramePr>
        <p:xfrm>
          <a:off x="323528" y="1340768"/>
          <a:ext cx="8496300" cy="5184577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44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834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845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0746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56446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Раздел, подраздел БК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19" marB="4571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</a:t>
                      </a:r>
                      <a:r>
                        <a:rPr kumimoji="0" lang="ru-RU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план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19" marB="4571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19" marB="45719" anchor="ctr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19" marB="45719"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64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 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19" marB="4571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 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19" marB="4571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 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19" marB="4571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19" marB="45719" anchor="ctr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2619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  <a:endParaRPr kumimoji="0" lang="ru-RU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193 679,1</a:t>
                      </a: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186 659,7</a:t>
                      </a: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-7 019,4</a:t>
                      </a: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96,4</a:t>
                      </a:r>
                    </a:p>
                  </a:txBody>
                  <a:tcPr marL="9525" marR="85719" marT="9526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264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</a:t>
                      </a:r>
                      <a:endParaRPr kumimoji="0" lang="ru-RU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20 998,6</a:t>
                      </a: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20 878,4</a:t>
                      </a: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-120,2</a:t>
                      </a: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99,4</a:t>
                      </a:r>
                    </a:p>
                  </a:txBody>
                  <a:tcPr marL="9525" marR="85719" marT="9526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264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kumimoji="0" lang="ru-RU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128 030,2</a:t>
                      </a: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123 193,1</a:t>
                      </a: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-4 837,1</a:t>
                      </a: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96,2</a:t>
                      </a:r>
                    </a:p>
                  </a:txBody>
                  <a:tcPr marL="9525" marR="85719" marT="9526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264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ЖКХ</a:t>
                      </a:r>
                      <a:endParaRPr kumimoji="0" lang="ru-RU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70 030,5</a:t>
                      </a: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66 091,9</a:t>
                      </a: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-3 938,6</a:t>
                      </a: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94,4</a:t>
                      </a:r>
                    </a:p>
                  </a:txBody>
                  <a:tcPr marL="9525" marR="85719" marT="9526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261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91,0</a:t>
                      </a: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82,1</a:t>
                      </a: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-8,9</a:t>
                      </a: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90,2</a:t>
                      </a:r>
                    </a:p>
                  </a:txBody>
                  <a:tcPr marL="9525" marR="85719" marT="9526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261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70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kumimoji="0" lang="ru-RU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1 949 879,9</a:t>
                      </a: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1 930 938,7</a:t>
                      </a: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-18 941,2</a:t>
                      </a: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99,0</a:t>
                      </a:r>
                    </a:p>
                  </a:txBody>
                  <a:tcPr marL="9525" marR="85719" marT="9526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264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endParaRPr kumimoji="0" lang="ru-RU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10 942,9</a:t>
                      </a: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10 834,5</a:t>
                      </a: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-108,4</a:t>
                      </a: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99,0</a:t>
                      </a:r>
                    </a:p>
                  </a:txBody>
                  <a:tcPr marL="9525" marR="85719" marT="9526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264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  <a:endParaRPr kumimoji="0" lang="ru-RU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8 569,7</a:t>
                      </a: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8 153,4</a:t>
                      </a: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-416,3</a:t>
                      </a: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95,1</a:t>
                      </a:r>
                    </a:p>
                  </a:txBody>
                  <a:tcPr marL="9525" marR="85719" marT="9526" marB="0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7264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  <a:endParaRPr kumimoji="0" lang="ru-RU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79 751,4</a:t>
                      </a: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73 286,3</a:t>
                      </a: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-6 465,1</a:t>
                      </a: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91,9</a:t>
                      </a:r>
                    </a:p>
                  </a:txBody>
                  <a:tcPr marL="9525" marR="85719" marT="9526" marB="0" anchor="b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7264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массовой информации</a:t>
                      </a:r>
                      <a:endParaRPr kumimoji="0" lang="ru-RU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4 742,4</a:t>
                      </a: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4 742,4</a:t>
                      </a: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9525" marR="85719" marT="9526" marB="0" anchor="b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7264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</a:t>
                      </a:r>
                      <a:endParaRPr kumimoji="0" lang="ru-RU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109 257,2</a:t>
                      </a: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109 257,2</a:t>
                      </a: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9525" marR="85719" marT="9526" marB="0" anchor="b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7264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 РАСХОДОВ</a:t>
                      </a:r>
                      <a:endParaRPr kumimoji="0" lang="ru-RU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2 575 972,9</a:t>
                      </a: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2 534 117,7</a:t>
                      </a: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-41 855,2</a:t>
                      </a: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98,4</a:t>
                      </a:r>
                    </a:p>
                  </a:txBody>
                  <a:tcPr marL="9525" marR="85719" marT="9526" marB="0" anchor="b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4160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077337109"/>
              </p:ext>
            </p:extLst>
          </p:nvPr>
        </p:nvGraphicFramePr>
        <p:xfrm>
          <a:off x="491042" y="476672"/>
          <a:ext cx="8424936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трелка вправо 2"/>
          <p:cNvSpPr/>
          <p:nvPr/>
        </p:nvSpPr>
        <p:spPr>
          <a:xfrm>
            <a:off x="507893" y="2636912"/>
            <a:ext cx="792088" cy="720081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539552" y="4653136"/>
            <a:ext cx="792088" cy="720080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0958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492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бюджетн</a:t>
            </a:r>
            <a:r>
              <a:rPr lang="ru-RU" alt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ых ассигнований по группам видов расходов классификации </a:t>
            </a:r>
            <a:r>
              <a:rPr lang="ru-RU" altLang="ru-RU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бюджета </a:t>
            </a:r>
            <a:br>
              <a:rPr lang="ru-RU" altLang="ru-RU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 1 полугодие 2022  г., млн. руб.</a:t>
            </a:r>
            <a:r>
              <a:rPr lang="ru-RU" alt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4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174741928"/>
              </p:ext>
            </p:extLst>
          </p:nvPr>
        </p:nvGraphicFramePr>
        <p:xfrm>
          <a:off x="107504" y="1196752"/>
          <a:ext cx="8712200" cy="52096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40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958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807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7237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5505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649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код вида расх-в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КВР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Удельный вес,%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Отклонения (+/-)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068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 на выплаты персоналу в целях обеспечения выполнения функций муниципальными органами, казенными учреждениями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200,2</a:t>
                      </a: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189,0</a:t>
                      </a: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7,5</a:t>
                      </a: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-11,2</a:t>
                      </a: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94,4</a:t>
                      </a: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40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Закупка товаров, работ и услуг для обеспечения государственных  нужд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159,6</a:t>
                      </a:r>
                    </a:p>
                  </a:txBody>
                  <a:tcPr marL="9524" marR="9524" marT="95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154,0</a:t>
                      </a:r>
                    </a:p>
                  </a:txBody>
                  <a:tcPr marL="9524" marR="9524" marT="95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6,1</a:t>
                      </a:r>
                    </a:p>
                  </a:txBody>
                  <a:tcPr marL="9524" marR="9524" marT="95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-5,6</a:t>
                      </a:r>
                    </a:p>
                  </a:txBody>
                  <a:tcPr marL="9524" marR="9524" marT="95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96,5</a:t>
                      </a:r>
                    </a:p>
                  </a:txBody>
                  <a:tcPr marL="9524" marR="9524" marT="95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81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Социальное обеспечение и иные выплаты населению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31,6</a:t>
                      </a: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31,3</a:t>
                      </a: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1,2</a:t>
                      </a: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-0,3</a:t>
                      </a: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99,0</a:t>
                      </a: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81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Капитальные вложения в объекты муниципальной собственности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377,3</a:t>
                      </a:r>
                    </a:p>
                  </a:txBody>
                  <a:tcPr marL="9524" marR="9524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369,5</a:t>
                      </a:r>
                    </a:p>
                  </a:txBody>
                  <a:tcPr marL="9524" marR="9524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14,6</a:t>
                      </a:r>
                    </a:p>
                  </a:txBody>
                  <a:tcPr marL="9524" marR="9524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-7,8</a:t>
                      </a:r>
                    </a:p>
                  </a:txBody>
                  <a:tcPr marL="9524" marR="9524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98,0</a:t>
                      </a:r>
                    </a:p>
                  </a:txBody>
                  <a:tcPr marL="9524" marR="9524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4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157,0</a:t>
                      </a: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157,0</a:t>
                      </a: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6,2</a:t>
                      </a: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32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Предоставление субсидий бюджетным, автономным учреждениям и иным некоммерческим организациям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618,1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1 605,1</a:t>
                      </a:r>
                    </a:p>
                  </a:txBody>
                  <a:tcPr marL="9524" marR="9524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63,3</a:t>
                      </a:r>
                    </a:p>
                  </a:txBody>
                  <a:tcPr marL="9524" marR="9524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-13,0</a:t>
                      </a:r>
                    </a:p>
                  </a:txBody>
                  <a:tcPr marL="9524" marR="9524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99,2</a:t>
                      </a:r>
                    </a:p>
                  </a:txBody>
                  <a:tcPr marL="9524" marR="9524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21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Иные бюджетные ассигнования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32,2</a:t>
                      </a:r>
                    </a:p>
                  </a:txBody>
                  <a:tcPr marL="9524" marR="9524" marT="95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28,2</a:t>
                      </a:r>
                    </a:p>
                  </a:txBody>
                  <a:tcPr marL="9524" marR="9524" marT="95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1,1</a:t>
                      </a:r>
                    </a:p>
                  </a:txBody>
                  <a:tcPr marL="9524" marR="9524" marT="95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-4,0</a:t>
                      </a:r>
                    </a:p>
                  </a:txBody>
                  <a:tcPr marL="9524" marR="9524" marT="95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87,5</a:t>
                      </a:r>
                    </a:p>
                  </a:txBody>
                  <a:tcPr marL="9524" marR="9524" marT="95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38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2 576,0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ru-RU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534,1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4" marR="9524" marT="952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-41,9</a:t>
                      </a:r>
                    </a:p>
                  </a:txBody>
                  <a:tcPr marL="9524" marR="9524" marT="952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98,4</a:t>
                      </a:r>
                    </a:p>
                  </a:txBody>
                  <a:tcPr marL="9524" marR="9524" marT="952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04210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800" b="1" dirty="0">
                <a:solidFill>
                  <a:schemeClr val="tx1"/>
                </a:solidFill>
                <a:effectLst/>
                <a:latin typeface="Times New Roman" pitchFamily="18" charset="0"/>
              </a:rPr>
              <a:t>Исполнение бюджета в разрезе главных распорядителей бюджетных средств за 1 п/г 2022 г.</a:t>
            </a:r>
            <a:endParaRPr lang="ru-RU" altLang="ru-RU" sz="2800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5" name="Group 27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34621143"/>
              </p:ext>
            </p:extLst>
          </p:nvPr>
        </p:nvGraphicFramePr>
        <p:xfrm>
          <a:off x="395536" y="1412776"/>
          <a:ext cx="8280920" cy="4896545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619236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885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578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Наименование ГРБС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491" marR="100491" marT="50249" marB="5024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Исполнение, %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491" marR="100491" marT="50249" marB="50249"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1615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  Контрольно-счётная палата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dirty="0">
                          <a:effectLst/>
                          <a:latin typeface="Calibri" panose="020F0502020204030204" pitchFamily="34" charset="0"/>
                        </a:rPr>
                        <a:t>99,9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1615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ru-RU" sz="1800" u="none" strike="noStrike" baseline="0" dirty="0">
                          <a:effectLst/>
                          <a:latin typeface="Calibri" panose="020F0502020204030204" pitchFamily="34" charset="0"/>
                        </a:rPr>
                        <a:t>З</a:t>
                      </a:r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емское Собрание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effectLst/>
                          <a:latin typeface="Calibri" panose="020F0502020204030204" pitchFamily="34" charset="0"/>
                        </a:rPr>
                        <a:t>99,9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16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  Финансово-экономическое управление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effectLst/>
                          <a:latin typeface="Calibri" panose="020F0502020204030204" pitchFamily="34" charset="0"/>
                        </a:rPr>
                        <a:t>99,9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1615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  Управление по делам культуры  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dirty="0">
                          <a:effectLst/>
                          <a:latin typeface="Calibri" panose="020F0502020204030204" pitchFamily="34" charset="0"/>
                        </a:rPr>
                        <a:t>99,9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1615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  Администрация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dirty="0">
                          <a:effectLst/>
                          <a:latin typeface="Calibri" panose="020F0502020204030204" pitchFamily="34" charset="0"/>
                        </a:rPr>
                        <a:t>99,6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16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  Управление образования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dirty="0">
                          <a:effectLst/>
                          <a:latin typeface="Calibri" panose="020F0502020204030204" pitchFamily="34" charset="0"/>
                        </a:rPr>
                        <a:t>98,8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028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effectLst/>
                          <a:latin typeface="Calibri" panose="020F0502020204030204" pitchFamily="34" charset="0"/>
                        </a:rPr>
                        <a:t>  Управление по развитию</a:t>
                      </a:r>
                      <a:r>
                        <a:rPr lang="ru-RU" sz="1800" b="0" i="0" u="none" strike="noStrike" baseline="0" dirty="0">
                          <a:effectLst/>
                          <a:latin typeface="Calibri" panose="020F0502020204030204" pitchFamily="34" charset="0"/>
                        </a:rPr>
                        <a:t> инфраструктуры и осуществлению</a:t>
                      </a:r>
                      <a:br>
                        <a:rPr lang="ru-RU" sz="1800" b="0" i="0" u="none" strike="noStrike" baseline="0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800" b="0" i="0" u="none" strike="noStrike" baseline="0" dirty="0">
                          <a:effectLst/>
                          <a:latin typeface="Calibri" panose="020F0502020204030204" pitchFamily="34" charset="0"/>
                        </a:rPr>
                        <a:t>   муниципального контроля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dirty="0">
                          <a:effectLst/>
                          <a:latin typeface="Calibri" panose="020F0502020204030204" pitchFamily="34" charset="0"/>
                        </a:rPr>
                        <a:t>98,2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028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  Управление по развитию агропромышленного комплекса и                  </a:t>
                      </a:r>
                    </a:p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  предпринимательства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effectLst/>
                          <a:latin typeface="Calibri" panose="020F0502020204030204" pitchFamily="34" charset="0"/>
                        </a:rPr>
                        <a:t>95,7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91615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Управление социального развития  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85,8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91615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  Комитет имущественных отношений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dirty="0">
                          <a:effectLst/>
                          <a:latin typeface="Calibri" panose="020F0502020204030204" pitchFamily="34" charset="0"/>
                        </a:rPr>
                        <a:t>77,7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36288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143000" y="4489"/>
            <a:ext cx="9001000" cy="4286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муниципальных программ за 1 п/г 2022 г., тыс. руб.</a:t>
            </a:r>
          </a:p>
        </p:txBody>
      </p:sp>
      <p:graphicFrame>
        <p:nvGraphicFramePr>
          <p:cNvPr id="469544" name="Group 55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3301452"/>
              </p:ext>
            </p:extLst>
          </p:nvPr>
        </p:nvGraphicFramePr>
        <p:xfrm>
          <a:off x="179512" y="423323"/>
          <a:ext cx="8784208" cy="6304341"/>
        </p:xfrm>
        <a:graphic>
          <a:graphicData uri="http://schemas.openxmlformats.org/drawingml/2006/table">
            <a:tbl>
              <a:tblPr/>
              <a:tblGrid>
                <a:gridCol w="50405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513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8168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программы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5" marR="91435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5" marR="91435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5" marR="91435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освоения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5" marR="91435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0347">
                <a:tc>
                  <a:txBody>
                    <a:bodyPr/>
                    <a:lstStyle/>
                    <a:p>
                      <a:pPr marL="0" indent="185738" algn="l" fontAlgn="ctr"/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Развитие системы образования </a:t>
                      </a: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1 889 478,3</a:t>
                      </a: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1 870 321,1</a:t>
                      </a: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indent="185738" algn="l" fontAlgn="ctr"/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Развитие сферы культуры </a:t>
                      </a: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79 381,7</a:t>
                      </a: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79 280,1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indent="185738" algn="l" fontAlgn="ctr"/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Развитие дорожного хозяйства и благоустройство</a:t>
                      </a: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94 359,0</a:t>
                      </a: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93 953,0</a:t>
                      </a: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indent="185738" algn="l" fontAlgn="ctr"/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Экономическое развитие</a:t>
                      </a: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1 069,0</a:t>
                      </a: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069,0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indent="185738" algn="l" fontAlgn="ctr"/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Охрана окружающей среды</a:t>
                      </a: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1 315,1</a:t>
                      </a: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1 306,2</a:t>
                      </a: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</a:t>
                      </a: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indent="185738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Обеспечение безопасности населения и территории Пермского муниципального района</a:t>
                      </a: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17 452,6</a:t>
                      </a: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17 329,6</a:t>
                      </a: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</a:t>
                      </a: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indent="185738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Сельское хозяйство и комплексное развитие сельских территорий</a:t>
                      </a: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5 891,5</a:t>
                      </a: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5 590,3</a:t>
                      </a: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</a:t>
                      </a: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01736">
                <a:tc>
                  <a:txBody>
                    <a:bodyPr/>
                    <a:lstStyle/>
                    <a:p>
                      <a:pPr marL="0" marR="0" indent="185738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Управление земельными ресурсами и имуществом</a:t>
                      </a: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32 448,5</a:t>
                      </a: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25 236,5</a:t>
                      </a: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77,7</a:t>
                      </a: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indent="185738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Градостроительная политика</a:t>
                      </a: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12 483,5</a:t>
                      </a: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12 452,5</a:t>
                      </a: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indent="185738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Совершенствование муниципального управления</a:t>
                      </a: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57 297,7</a:t>
                      </a: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57 123,5</a:t>
                      </a: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</a:t>
                      </a: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indent="185738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Управление муниципальными финансами и муниципальным долгом</a:t>
                      </a: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216 162,3</a:t>
                      </a: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215 894,7</a:t>
                      </a: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indent="185738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Развитие отдельных направлений социальной сферы</a:t>
                      </a: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50 768,4</a:t>
                      </a: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43 640,7</a:t>
                      </a: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86,0</a:t>
                      </a: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indent="185738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Развитие</a:t>
                      </a:r>
                      <a:r>
                        <a:rPr lang="ru-RU" sz="1600" b="0" i="0" u="none" strike="noStrike" baseline="0" dirty="0">
                          <a:effectLst/>
                          <a:latin typeface="Times New Roman"/>
                        </a:rPr>
                        <a:t> молодежной политики, физической культуры и спорта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20 339,7</a:t>
                      </a: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19 923,3</a:t>
                      </a: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</a:t>
                      </a: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indent="185738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Развитие жилищно-коммунального хозяйства</a:t>
                      </a: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69 172,0</a:t>
                      </a: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62 724,6</a:t>
                      </a: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90,7</a:t>
                      </a: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indent="185738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Итого</a:t>
                      </a: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2 547 619,3</a:t>
                      </a: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2 505 845,1</a:t>
                      </a: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</a:t>
                      </a: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02478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771022759"/>
              </p:ext>
            </p:extLst>
          </p:nvPr>
        </p:nvGraphicFramePr>
        <p:xfrm>
          <a:off x="395536" y="1340768"/>
          <a:ext cx="842493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0" y="188640"/>
            <a:ext cx="9144000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defRPr/>
            </a:pPr>
            <a:r>
              <a:rPr lang="en-US" sz="2800" b="1" kern="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800" b="1" kern="0" dirty="0">
                <a:solidFill>
                  <a:srgbClr val="000000"/>
                </a:solidFill>
                <a:latin typeface="Times New Roman" pitchFamily="18" charset="0"/>
              </a:rPr>
              <a:t>Дотации, субсидии, иные межбюджетные трансферты, передаваемые бюджетам сельских  поселений, </a:t>
            </a:r>
          </a:p>
          <a:p>
            <a:pPr algn="ctr">
              <a:defRPr/>
            </a:pPr>
            <a:r>
              <a:rPr lang="ru-RU" sz="2800" b="1" kern="0" dirty="0">
                <a:solidFill>
                  <a:srgbClr val="000000"/>
                </a:solidFill>
                <a:latin typeface="Times New Roman" pitchFamily="18" charset="0"/>
              </a:rPr>
              <a:t>тыс. руб.</a:t>
            </a:r>
            <a:endParaRPr lang="ru-RU" sz="2800" kern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332037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6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229600" cy="64770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Пермского муниципального района в национальных проектах в 2022 году</a:t>
            </a:r>
            <a:endParaRPr lang="ru-RU" altLang="ru-RU" sz="28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064510"/>
              </p:ext>
            </p:extLst>
          </p:nvPr>
        </p:nvGraphicFramePr>
        <p:xfrm>
          <a:off x="107504" y="1484784"/>
          <a:ext cx="8928996" cy="39370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0963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610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801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148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национального проекта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ВСЕГО, тыс. руб.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Федеральный бюджет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Краевой бюджет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Местный бюджет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сельских поселений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Национальный проект «Культура»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5 263,16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4 750,00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250,00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263,16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Национальный проект «Жилье и городская среда»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213 312,72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196 646,65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12 270,43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395,64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Национальный проект «Безопасные</a:t>
                      </a:r>
                      <a:r>
                        <a:rPr lang="ru-RU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качественные автомобильные дороги»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100 000,00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en-US" sz="17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ru-RU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</a:t>
                      </a:r>
                      <a:r>
                        <a:rPr lang="ru-RU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Национальный</a:t>
                      </a:r>
                      <a:r>
                        <a:rPr lang="ru-RU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проект «Образование»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2 139,17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1 998,90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7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320 715,05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7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 </a:t>
                      </a:r>
                      <a:r>
                        <a:rPr lang="ru-RU" sz="17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395,55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7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 </a:t>
                      </a:r>
                      <a:r>
                        <a:rPr lang="ru-RU" sz="17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625,63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7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298,23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7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4 395,64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7500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6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229600" cy="647700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Пермского муниципального района в национальных проектах в 2022 году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40385" y="1107555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– 5 263,16 тыс. руб.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91680" y="2232670"/>
            <a:ext cx="4032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– 213 312,72 тыс. руб.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99203" y="4089327"/>
            <a:ext cx="4004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– 100 000,00 тыс. руб.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584" r="11374" b="28353"/>
          <a:stretch/>
        </p:blipFill>
        <p:spPr bwMode="auto">
          <a:xfrm>
            <a:off x="4841718" y="2199168"/>
            <a:ext cx="4292424" cy="891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25" y="4065677"/>
            <a:ext cx="4501117" cy="1053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s://pravitelstvorb.ru/upload/iblock/408/40862ceeb416ff4890cdb11855fa101e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09" b="31097"/>
          <a:stretch/>
        </p:blipFill>
        <p:spPr bwMode="auto">
          <a:xfrm>
            <a:off x="4399203" y="5370638"/>
            <a:ext cx="4739934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39734" y="5333014"/>
            <a:ext cx="40482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– 2 139,17 тыс. руб.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16016" y="1379703"/>
            <a:ext cx="3514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 – 5 263,16 тыс. руб.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31409" y="2537908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 – 8 160,77 тыс. руб.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3923" y="4392501"/>
            <a:ext cx="4018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 – 0,00 тыс. руб.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39734" y="5646315"/>
            <a:ext cx="36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 – 0,00 тыс. руб.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27772" y="1653844"/>
            <a:ext cx="40285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музыкальных инструментов, оборудования для детских школ искусств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624" y="2890088"/>
            <a:ext cx="859501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-Благоустройство общественных территорий Двуреченского,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Кондратовского,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Кукуштанского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Платошинского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Савинского,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Сылвенского,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Усть-Качкинского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Фроловского,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Юговского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Юго-Камского сельских поселений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-Улучшение жилищных условий в результате переселения из аварийного фонда – 555 человек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99992" y="4777354"/>
            <a:ext cx="41202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 автомобильных дорог 13,076 км.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5678" y="5895347"/>
            <a:ext cx="44763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Култаевской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школе условий для занятий физической культурой и спортом (ремонт спортивного зала)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CF409770-9EFA-B932-B573-AAF138DC655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24" y="1189722"/>
            <a:ext cx="4405047" cy="107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2462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2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3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Бюджетные инвестиции на строительство(реконструкцию),</a:t>
            </a:r>
            <a:r>
              <a:rPr kumimoji="0" lang="ru-RU" sz="3100" b="1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приобретение объектов общественной инфраструктуры</a:t>
            </a:r>
            <a:endParaRPr kumimoji="0" lang="ru-RU" sz="3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92967459"/>
              </p:ext>
            </p:extLst>
          </p:nvPr>
        </p:nvGraphicFramePr>
        <p:xfrm>
          <a:off x="323528" y="1397000"/>
          <a:ext cx="8424936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flipV="1">
            <a:off x="1835696" y="2492896"/>
            <a:ext cx="5544616" cy="2179141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211960" y="3748390"/>
            <a:ext cx="1152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+126,4%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4608004" y="2351096"/>
            <a:ext cx="2772308" cy="141800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94837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6433677"/>
              </p:ext>
            </p:extLst>
          </p:nvPr>
        </p:nvGraphicFramePr>
        <p:xfrm>
          <a:off x="179512" y="476672"/>
          <a:ext cx="8806184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7107" name="Rectangle 14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8229600" cy="928192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itchFamily="18" charset="0"/>
              </a:rPr>
              <a:t>Динамика расходов дорожного фонда, млн. руб.</a:t>
            </a:r>
            <a:br>
              <a:rPr lang="ru-RU" altLang="ru-RU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itchFamily="18" charset="0"/>
              </a:rPr>
            </a:br>
            <a:endParaRPr lang="ru-RU" altLang="ru-RU" sz="2800" b="1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8055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223963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объемных показателей муниципальной услуги (работы) </a:t>
            </a:r>
            <a:br>
              <a:rPr lang="ru-RU" altLang="ru-RU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образования </a:t>
            </a:r>
            <a:r>
              <a:rPr lang="ru-RU" alt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 1 полугодие 2022 года</a:t>
            </a:r>
            <a:endParaRPr lang="ru-RU" altLang="ru-RU" sz="2400" b="1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46101603"/>
              </p:ext>
            </p:extLst>
          </p:nvPr>
        </p:nvGraphicFramePr>
        <p:xfrm>
          <a:off x="179512" y="1628800"/>
          <a:ext cx="8712967" cy="4744674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35284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771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643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7149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7149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Показатели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год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за 1 п/г</a:t>
                      </a: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 к году, %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Допустимые отклонения, 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8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Учащиеся школ,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17 922</a:t>
                      </a: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17 944</a:t>
                      </a: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100,1</a:t>
                      </a: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</a:t>
                      </a:r>
                    </a:p>
                  </a:txBody>
                  <a:tcPr marL="8851" marR="8851" marT="8854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8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Воспитанники, всего, в т. ч.: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9 440</a:t>
                      </a: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9 325</a:t>
                      </a: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</a:t>
                      </a: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</a:t>
                      </a:r>
                    </a:p>
                  </a:txBody>
                  <a:tcPr marL="8851" marR="8851" marT="8854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675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школы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2 524</a:t>
                      </a: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2 513</a:t>
                      </a: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</a:t>
                      </a:r>
                    </a:p>
                  </a:txBody>
                  <a:tcPr marL="8851" marR="8851" marT="8854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675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детские сады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6 916</a:t>
                      </a: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600" b="0" i="1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812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98,5</a:t>
                      </a: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</a:t>
                      </a:r>
                    </a:p>
                  </a:txBody>
                  <a:tcPr marL="8851" marR="8851" marT="8854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43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Посещаемость, дето-дни, всего, в т. ч.: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488 120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720 654</a:t>
                      </a: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48,4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47,0</a:t>
                      </a:r>
                    </a:p>
                  </a:txBody>
                  <a:tcPr marL="8851" marR="8851" marT="8854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675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школы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399 360</a:t>
                      </a: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188 821</a:t>
                      </a: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47,3</a:t>
                      </a: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47,0</a:t>
                      </a:r>
                    </a:p>
                  </a:txBody>
                  <a:tcPr marL="8851" marR="8851" marT="8854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675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детские сады</a:t>
                      </a:r>
                      <a:endParaRPr lang="ru-RU" sz="18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1 088 760</a:t>
                      </a: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531 833</a:t>
                      </a: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48,8</a:t>
                      </a: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47,0</a:t>
                      </a:r>
                    </a:p>
                  </a:txBody>
                  <a:tcPr marL="8851" marR="8851" marT="8854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7121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Учащиеся учреждений дополнительного образования, </a:t>
                      </a:r>
                      <a:r>
                        <a:rPr lang="ru-RU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ученико</a:t>
                      </a:r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-часов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1 351 641</a:t>
                      </a: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710 414</a:t>
                      </a: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</a:t>
                      </a: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47,0</a:t>
                      </a:r>
                    </a:p>
                  </a:txBody>
                  <a:tcPr marL="8851" marR="8851" marT="8854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55804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223963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объемных показателей муниципальной услуги (работы) </a:t>
            </a:r>
            <a:br>
              <a:rPr lang="ru-RU" altLang="ru-RU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по делам культуры за 1 полугодие 2022 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30761162"/>
              </p:ext>
            </p:extLst>
          </p:nvPr>
        </p:nvGraphicFramePr>
        <p:xfrm>
          <a:off x="179388" y="1916113"/>
          <a:ext cx="8785226" cy="2560650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33124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4028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8737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Показатели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2" marR="8852" marT="88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год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за 1 п/г</a:t>
                      </a: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 к году, %</a:t>
                      </a:r>
                    </a:p>
                    <a:p>
                      <a:pPr algn="ctr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Допустимые отклонения, %</a:t>
                      </a:r>
                    </a:p>
                    <a:p>
                      <a:pPr algn="ctr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99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Учащиеся детских школ искусств,  чел./час.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369 222,7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173851,2</a:t>
                      </a: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</a:t>
                      </a: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47,0 - 53,0</a:t>
                      </a:r>
                    </a:p>
                  </a:txBody>
                  <a:tcPr marL="9525" marR="9525" marT="9528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069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посещений муниципального народного музея  истории, человек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8 000</a:t>
                      </a: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3760</a:t>
                      </a: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47,0</a:t>
                      </a: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47,0 - 53,0</a:t>
                      </a:r>
                    </a:p>
                  </a:txBody>
                  <a:tcPr marL="9525" marR="9525" marT="9528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770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235910313"/>
              </p:ext>
            </p:extLst>
          </p:nvPr>
        </p:nvGraphicFramePr>
        <p:xfrm>
          <a:off x="438886" y="2133600"/>
          <a:ext cx="8381587" cy="299500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2720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073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0732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308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6409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70933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Наименование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План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Факт 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Отклонение</a:t>
                      </a:r>
                      <a:endParaRPr lang="ru-RU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7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сумма</a:t>
                      </a:r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%</a:t>
                      </a:r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ru-RU" dirty="0"/>
                        <a:t>Доходы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2 542 234,9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+mj-lt"/>
                          <a:ea typeface="Batang" panose="02030600000101010101" pitchFamily="18" charset="-127"/>
                        </a:rPr>
                        <a:t>2 533 459,6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+mj-lt"/>
                          <a:ea typeface="Batang" panose="02030600000101010101" pitchFamily="18" charset="-127"/>
                        </a:rPr>
                        <a:t>-</a:t>
                      </a:r>
                      <a:r>
                        <a:rPr lang="ru-RU" b="1" baseline="0" dirty="0">
                          <a:latin typeface="+mj-lt"/>
                          <a:ea typeface="Batang" panose="02030600000101010101" pitchFamily="18" charset="-127"/>
                        </a:rPr>
                        <a:t> 8 775,3</a:t>
                      </a:r>
                      <a:endParaRPr lang="ru-RU" b="1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+mj-lt"/>
                          <a:ea typeface="Batang" panose="02030600000101010101" pitchFamily="18" charset="-127"/>
                        </a:rPr>
                        <a:t>99,7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ru-RU" dirty="0"/>
                        <a:t>Расходы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2 575 972,9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+mj-lt"/>
                          <a:ea typeface="Batang" panose="02030600000101010101" pitchFamily="18" charset="-127"/>
                        </a:rPr>
                        <a:t>2 534 117,7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+mj-lt"/>
                          <a:ea typeface="Batang" panose="02030600000101010101" pitchFamily="18" charset="-127"/>
                        </a:rPr>
                        <a:t>- 41 855,2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+mj-lt"/>
                          <a:ea typeface="Batang" panose="02030600000101010101" pitchFamily="18" charset="-127"/>
                        </a:rPr>
                        <a:t>98,4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63501">
                <a:tc>
                  <a:txBody>
                    <a:bodyPr/>
                    <a:lstStyle/>
                    <a:p>
                      <a:r>
                        <a:rPr lang="ru-RU" dirty="0"/>
                        <a:t>Дефицит</a:t>
                      </a:r>
                      <a:r>
                        <a:rPr lang="ru-RU" baseline="0" dirty="0"/>
                        <a:t> (-), профицит (+)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- 33 738,0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+mj-lt"/>
                          <a:ea typeface="Batang" panose="02030600000101010101" pitchFamily="18" charset="-127"/>
                        </a:rPr>
                        <a:t>- 658,1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+mj-lt"/>
                          <a:ea typeface="Batang" panose="02030600000101010101" pitchFamily="18" charset="-127"/>
                        </a:rPr>
                        <a:t>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+mj-lt"/>
                          <a:ea typeface="Batang" panose="02030600000101010101" pitchFamily="18" charset="-127"/>
                        </a:rPr>
                        <a:t>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306099"/>
            <a:ext cx="8856984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Исполнение бюджета Пермского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муниципального района за 1-е полугодие 2022 года,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тыс. рублей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1991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title"/>
          </p:nvPr>
        </p:nvSpPr>
        <p:spPr>
          <a:xfrm>
            <a:off x="323528" y="116633"/>
            <a:ext cx="8640960" cy="1080120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объемных показателей муниципальной услуги (работы) Администрации Пермского муниципального района </a:t>
            </a:r>
            <a:br>
              <a:rPr lang="ru-RU" altLang="ru-RU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 1 полугодие 2022 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74111711"/>
              </p:ext>
            </p:extLst>
          </p:nvPr>
        </p:nvGraphicFramePr>
        <p:xfrm>
          <a:off x="251520" y="1196752"/>
          <a:ext cx="8785226" cy="1489310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33124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6827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192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Показатели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2" marR="8852" marT="88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год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за 1 п/г</a:t>
                      </a: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 к году, %</a:t>
                      </a: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Допустимые отклонения, %</a:t>
                      </a:r>
                    </a:p>
                  </a:txBody>
                  <a:tcPr marL="8851" marR="8851" marT="8854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489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Ведение информационных ресурсов и баз данных, количество записей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2 021</a:t>
                      </a: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1 040</a:t>
                      </a: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</a:t>
                      </a: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 – 60,0</a:t>
                      </a:r>
                    </a:p>
                  </a:txBody>
                  <a:tcPr marL="9525" marR="9525" marT="9528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4" name="Объект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449151956"/>
              </p:ext>
            </p:extLst>
          </p:nvPr>
        </p:nvGraphicFramePr>
        <p:xfrm>
          <a:off x="179262" y="4581128"/>
          <a:ext cx="8785226" cy="1453676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33124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6827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8737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Показатели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2" marR="8852" marT="88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год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за 1 п/г</a:t>
                      </a: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 к году, %</a:t>
                      </a: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Допустимые отклонения, %</a:t>
                      </a:r>
                    </a:p>
                  </a:txBody>
                  <a:tcPr marL="8851" marR="8851" marT="8854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99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Площадь текущего содержания кладбища, кв. м.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3 250</a:t>
                      </a: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3 250</a:t>
                      </a: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 – 115,0</a:t>
                      </a:r>
                    </a:p>
                  </a:txBody>
                  <a:tcPr marL="9525" marR="9525" marT="9528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179512" y="3068960"/>
            <a:ext cx="8784976" cy="108012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None/>
            </a:pPr>
            <a:r>
              <a:rPr lang="ru-RU" alt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объемных показателей муниципальной услуги (работы) Управления по развитию инфраструктуры и осуществлению муниципального контроля администрации Пермского муниципального района за 1 полугодие 2022 года</a:t>
            </a:r>
          </a:p>
        </p:txBody>
      </p:sp>
    </p:spTree>
    <p:extLst>
      <p:ext uri="{BB962C8B-B14F-4D97-AF65-F5344CB8AC3E}">
        <p14:creationId xmlns:p14="http://schemas.microsoft.com/office/powerpoint/2010/main" val="5556054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8811"/>
            <a:ext cx="9144000" cy="5429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Расходование средств резервного фонда в 1 п/г 2022 г.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3193" y="764704"/>
            <a:ext cx="8667279" cy="593216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</a:pPr>
            <a:endParaRPr lang="ru-RU" altLang="ru-RU" sz="11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ru-RU" alt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ПРЕДУСМОТРЕНО В БЮДЖЕТЕ – 20 000,0 тыс. руб.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alt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ВЫДЕЛЕНО  - 561,73 тыс. руб.,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alt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ИЗРАСХОДОВАНО – 561,73 тыс. руб., в том числе: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altLang="ru-RU" sz="2000" b="1" dirty="0">
              <a:solidFill>
                <a:srgbClr val="FF0000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endParaRPr lang="ru-RU" altLang="ru-RU" sz="2000" b="1" dirty="0">
              <a:solidFill>
                <a:srgbClr val="FF0000"/>
              </a:solidFill>
            </a:endParaRPr>
          </a:p>
          <a:p>
            <a:pPr marL="45720" indent="0" algn="just" eaLnBrk="1" hangingPunct="1">
              <a:spcBef>
                <a:spcPct val="0"/>
              </a:spcBef>
              <a:buNone/>
            </a:pPr>
            <a:endParaRPr lang="ru-RU" altLang="ru-RU" sz="1300" b="1" dirty="0">
              <a:cs typeface="Times New Roman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376419" y="254032"/>
            <a:ext cx="8301037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sz="2400" kern="0" dirty="0">
              <a:solidFill>
                <a:prstClr val="black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941296"/>
              </p:ext>
            </p:extLst>
          </p:nvPr>
        </p:nvGraphicFramePr>
        <p:xfrm>
          <a:off x="251520" y="2420888"/>
          <a:ext cx="8712969" cy="1221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26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0020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5497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Направления расхода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Выделено, тыс. руб.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Израсходовано, тыс. руб.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66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Ремонт участка тепловой сети ГВС от камеры УТ 29 до УТ 27 в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с.Култаево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561,73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561,73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0621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494213" y="177822"/>
            <a:ext cx="8229600" cy="1225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75000" lnSpcReduction="2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defRPr/>
            </a:pPr>
            <a:r>
              <a:rPr lang="en-US" sz="3200" b="1" kern="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3200" b="1" kern="0" dirty="0">
                <a:solidFill>
                  <a:srgbClr val="000000"/>
                </a:solidFill>
                <a:latin typeface="Times New Roman" pitchFamily="18" charset="0"/>
              </a:rPr>
              <a:t>Информация по бюджетным кредитам, предоставленным бюджетам сельских поселений из бюджета Пермского муниципального района в 2022 году</a:t>
            </a:r>
            <a:endParaRPr lang="ru-RU" sz="27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3528" y="5611993"/>
            <a:ext cx="8783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prstClr val="black"/>
                </a:solidFill>
              </a:rPr>
              <a:t> 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70919643"/>
              </p:ext>
            </p:extLst>
          </p:nvPr>
        </p:nvGraphicFramePr>
        <p:xfrm>
          <a:off x="323529" y="1844824"/>
          <a:ext cx="8568950" cy="39210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362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6815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8899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u="none" strike="noStrike" dirty="0">
                          <a:effectLst/>
                        </a:rPr>
                        <a:t>Наименование </a:t>
                      </a:r>
                    </a:p>
                    <a:p>
                      <a:pPr algn="ctr" fontAlgn="t"/>
                      <a:r>
                        <a:rPr lang="ru-RU" sz="1400" b="0" u="none" strike="noStrike" dirty="0">
                          <a:effectLst/>
                        </a:rPr>
                        <a:t>сельского поселения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u="none" strike="noStrike" dirty="0">
                          <a:effectLst/>
                        </a:rPr>
                        <a:t>Просроченная</a:t>
                      </a:r>
                      <a:r>
                        <a:rPr lang="ru-RU" sz="1400" b="0" u="none" strike="noStrike" baseline="0" dirty="0">
                          <a:effectLst/>
                        </a:rPr>
                        <a:t> </a:t>
                      </a:r>
                      <a:r>
                        <a:rPr lang="ru-RU" sz="1400" b="0" u="none" strike="noStrike" dirty="0">
                          <a:effectLst/>
                        </a:rPr>
                        <a:t>задолженность на 01.01.2022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u="none" strike="noStrike" dirty="0">
                          <a:effectLst/>
                        </a:rPr>
                        <a:t>Реструктуризировано кредитов на 2022 год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Выдано  </a:t>
                      </a:r>
                    </a:p>
                    <a:p>
                      <a:pPr algn="ctr" fontAlgn="t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кредитов на 01.07.2022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u="none" strike="noStrike" dirty="0">
                          <a:effectLst/>
                        </a:rPr>
                        <a:t>Погашено кредитов на 01.07.2022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297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err="1">
                          <a:effectLst/>
                        </a:rPr>
                        <a:t>Култаевское</a:t>
                      </a:r>
                      <a:endParaRPr lang="en-US" sz="1600" u="none" strike="noStrike" dirty="0">
                        <a:effectLst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10 000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0</a:t>
                      </a:r>
                      <a:endParaRPr lang="ru-RU" sz="1800" u="none" strike="noStrike" baseline="0" dirty="0">
                        <a:effectLst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610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err="1">
                          <a:effectLst/>
                        </a:rPr>
                        <a:t>Юговское</a:t>
                      </a:r>
                      <a:endParaRPr lang="ru-RU" sz="1600" u="none" strike="noStrike" dirty="0">
                        <a:effectLst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1 000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1 300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3 000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1 000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398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err="1">
                          <a:effectLst/>
                        </a:rPr>
                        <a:t>Фроловское</a:t>
                      </a:r>
                      <a:endParaRPr lang="ru-RU" sz="1600" u="none" strike="noStrike" dirty="0">
                        <a:effectLst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2 300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5 000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398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err="1">
                          <a:effectLst/>
                        </a:rPr>
                        <a:t>Сылвенское</a:t>
                      </a:r>
                      <a:endParaRPr lang="ru-RU" sz="1600" u="none" strike="noStrike" dirty="0">
                        <a:effectLst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1 200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3 700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1 200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8404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Итого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+mj-lt"/>
                        </a:rPr>
                        <a:t>2 200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+mj-lt"/>
                        </a:rPr>
                        <a:t>7 300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+mj-lt"/>
                        </a:rPr>
                        <a:t>18 000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+mj-lt"/>
                        </a:rPr>
                        <a:t>2 200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331838" y="1417935"/>
            <a:ext cx="15606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</a:p>
        </p:txBody>
      </p:sp>
    </p:spTree>
    <p:extLst>
      <p:ext uri="{BB962C8B-B14F-4D97-AF65-F5344CB8AC3E}">
        <p14:creationId xmlns:p14="http://schemas.microsoft.com/office/powerpoint/2010/main" val="7312168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55650" y="2492375"/>
            <a:ext cx="7581900" cy="3124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sz="4400" b="1" dirty="0">
                <a:solidFill>
                  <a:schemeClr val="tx1"/>
                </a:solidFill>
                <a:latin typeface="Times New Roman" pitchFamily="18" charset="0"/>
              </a:rPr>
              <a:t>Спасибо за внимание!</a:t>
            </a:r>
          </a:p>
        </p:txBody>
      </p:sp>
      <p:sp>
        <p:nvSpPr>
          <p:cNvPr id="57348" name="Нижний колонтитул 4"/>
          <p:cNvSpPr txBox="1">
            <a:spLocks noGrp="1"/>
          </p:cNvSpPr>
          <p:nvPr/>
        </p:nvSpPr>
        <p:spPr bwMode="auto">
          <a:xfrm>
            <a:off x="3071813" y="63579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 b="0">
              <a:solidFill>
                <a:srgbClr val="045C75"/>
              </a:solidFill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24482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58019431"/>
              </p:ext>
            </p:extLst>
          </p:nvPr>
        </p:nvGraphicFramePr>
        <p:xfrm>
          <a:off x="107504" y="1196752"/>
          <a:ext cx="91440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7870102"/>
              </p:ext>
            </p:extLst>
          </p:nvPr>
        </p:nvGraphicFramePr>
        <p:xfrm>
          <a:off x="-19133" y="37290"/>
          <a:ext cx="9121717" cy="6079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" name="Прямая со стрелкой 2">
            <a:extLst>
              <a:ext uri="{FF2B5EF4-FFF2-40B4-BE49-F238E27FC236}">
                <a16:creationId xmlns:a16="http://schemas.microsoft.com/office/drawing/2014/main" xmlns="" id="{57965616-1B14-48E3-A465-DF5E4441B7FB}"/>
              </a:ext>
            </a:extLst>
          </p:cNvPr>
          <p:cNvCxnSpPr/>
          <p:nvPr/>
        </p:nvCxnSpPr>
        <p:spPr>
          <a:xfrm>
            <a:off x="2814012" y="3104964"/>
            <a:ext cx="1728192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9844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107504" y="332656"/>
            <a:ext cx="9036496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Структура налоговых и неналоговых доходов бюджета Пермского муниципального района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за 1 п/г 2022 года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377286271"/>
              </p:ext>
            </p:extLst>
          </p:nvPr>
        </p:nvGraphicFramePr>
        <p:xfrm>
          <a:off x="251520" y="1241376"/>
          <a:ext cx="8568952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1519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0" y="128964"/>
            <a:ext cx="9002568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2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3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Поступления </a:t>
            </a:r>
            <a:r>
              <a:rPr kumimoji="0" lang="ru-RU" sz="3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 налогу на доходы физических лиц </a:t>
            </a:r>
            <a:r>
              <a:rPr kumimoji="0" lang="ru-RU" sz="3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в бюджет Пермского муниципального района, млн. руб.       </a:t>
            </a:r>
            <a:r>
              <a:rPr kumimoji="0" lang="ru-RU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(с учетом дополнительного норматива)</a:t>
            </a:r>
            <a:endParaRPr kumimoji="0" lang="ru-RU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218038372"/>
              </p:ext>
            </p:extLst>
          </p:nvPr>
        </p:nvGraphicFramePr>
        <p:xfrm>
          <a:off x="323528" y="1397000"/>
          <a:ext cx="8424936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>
            <a:off x="1619672" y="2106810"/>
            <a:ext cx="5184576" cy="2042270"/>
          </a:xfrm>
          <a:prstGeom prst="straightConnector1">
            <a:avLst/>
          </a:prstGeom>
          <a:ln w="25400" cmpd="sng">
            <a:solidFill>
              <a:schemeClr val="accent1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141244" y="2636912"/>
            <a:ext cx="1222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-14,42%</a:t>
            </a:r>
          </a:p>
        </p:txBody>
      </p:sp>
      <p:cxnSp>
        <p:nvCxnSpPr>
          <p:cNvPr id="6" name="Прямая со стрелкой 5"/>
          <p:cNvCxnSpPr>
            <a:cxnSpLocks/>
          </p:cNvCxnSpPr>
          <p:nvPr/>
        </p:nvCxnSpPr>
        <p:spPr>
          <a:xfrm>
            <a:off x="5364088" y="4590420"/>
            <a:ext cx="1080119" cy="112000"/>
          </a:xfrm>
          <a:prstGeom prst="straightConnector1">
            <a:avLst/>
          </a:prstGeom>
          <a:ln w="25400" cmpd="sng">
            <a:solidFill>
              <a:schemeClr val="accent1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364088" y="4221088"/>
            <a:ext cx="108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-1,4 %</a:t>
            </a:r>
          </a:p>
        </p:txBody>
      </p:sp>
    </p:spTree>
    <p:extLst>
      <p:ext uri="{BB962C8B-B14F-4D97-AF65-F5344CB8AC3E}">
        <p14:creationId xmlns:p14="http://schemas.microsoft.com/office/powerpoint/2010/main" val="3527715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488832" cy="1368152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Анализ поступлений налога на доходы физических лиц по дополнительному нормативу отчислений (30,2273%), тыс. руб.</a:t>
            </a:r>
            <a:r>
              <a:rPr lang="ru-RU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8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539936907"/>
              </p:ext>
            </p:extLst>
          </p:nvPr>
        </p:nvGraphicFramePr>
        <p:xfrm>
          <a:off x="467544" y="1916832"/>
          <a:ext cx="8208913" cy="4221791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2616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2658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2399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5646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4023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72008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 исходя из расчетов Ми</a:t>
                      </a:r>
                      <a:r>
                        <a:rPr lang="ru-RU" sz="1600" baseline="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нфина Пермского края на 1 п/г 2022 года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1 п/г 2022 года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654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26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4=3-2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5=3/2*100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559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 физических лиц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469 554,9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520 185,1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50 630,2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110,8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999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Дополнительный норматив по НДФЛ взамен дотации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235 663,5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261 074,1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25 410,6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110,8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6079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488832" cy="1368152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Анализ по возмещению налога на доходы физических лиц из бюджета Пермского муниципального района, тыс. руб. </a:t>
            </a:r>
            <a:r>
              <a:rPr lang="ru-RU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8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068713761"/>
              </p:ext>
            </p:extLst>
          </p:nvPr>
        </p:nvGraphicFramePr>
        <p:xfrm>
          <a:off x="395536" y="2204864"/>
          <a:ext cx="8496943" cy="3118823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40160"/>
                <a:gridCol w="10801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7188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8838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52091"/>
                <a:gridCol w="1152127"/>
              </a:tblGrid>
              <a:tr h="72008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п/г 2021 года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(в сопоставимых условиях 2022 года)</a:t>
                      </a: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(в сопоставимых условиях 2022 года)</a:t>
                      </a: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п/г 2022 года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 от 1 п/г 2021 года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 от  2021 года</a:t>
                      </a:r>
                      <a:endParaRPr lang="ru-RU" sz="16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654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</a:t>
                      </a:r>
                      <a:endParaRPr lang="ru-RU" sz="16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%</a:t>
                      </a:r>
                      <a:endParaRPr lang="ru-RU" sz="16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26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4=3-1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5=3/1*100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6=3-2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7=3/2*100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559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62 458,70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124 162,05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133 368,19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70 909,49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213,53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9 206,14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107,41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1144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128964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Поступления </a:t>
            </a:r>
            <a:r>
              <a:rPr kumimoji="0" lang="ru-RU" sz="29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 транспортному налогу </a:t>
            </a:r>
            <a:r>
              <a:rPr kumimoji="0" lang="ru-RU" sz="2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в бюджет Пермского муниципального района, млн. руб.       </a:t>
            </a:r>
            <a:endParaRPr kumimoji="0" lang="ru-RU" sz="2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771164860"/>
              </p:ext>
            </p:extLst>
          </p:nvPr>
        </p:nvGraphicFramePr>
        <p:xfrm>
          <a:off x="323528" y="1397000"/>
          <a:ext cx="8424936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 стрелкой 6"/>
          <p:cNvCxnSpPr>
            <a:cxnSpLocks/>
          </p:cNvCxnSpPr>
          <p:nvPr/>
        </p:nvCxnSpPr>
        <p:spPr>
          <a:xfrm flipV="1">
            <a:off x="2267744" y="1681967"/>
            <a:ext cx="4608512" cy="280552"/>
          </a:xfrm>
          <a:prstGeom prst="straightConnector1">
            <a:avLst/>
          </a:prstGeom>
          <a:ln w="25400" cmpd="sng">
            <a:solidFill>
              <a:schemeClr val="accent1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555776" y="152414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+ 4,5%</a:t>
            </a:r>
          </a:p>
        </p:txBody>
      </p:sp>
      <p:cxnSp>
        <p:nvCxnSpPr>
          <p:cNvPr id="6" name="Прямая со стрелкой 5"/>
          <p:cNvCxnSpPr>
            <a:cxnSpLocks/>
          </p:cNvCxnSpPr>
          <p:nvPr/>
        </p:nvCxnSpPr>
        <p:spPr>
          <a:xfrm>
            <a:off x="5218407" y="2446084"/>
            <a:ext cx="1368152" cy="131418"/>
          </a:xfrm>
          <a:prstGeom prst="straightConnector1">
            <a:avLst/>
          </a:prstGeom>
          <a:ln w="25400" cmpd="sng">
            <a:solidFill>
              <a:schemeClr val="accent1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 rot="514059">
            <a:off x="5371753" y="2056035"/>
            <a:ext cx="1061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>
                <a:solidFill>
                  <a:srgbClr val="FF0000"/>
                </a:solidFill>
              </a:rPr>
              <a:t>-0,5%</a:t>
            </a:r>
          </a:p>
        </p:txBody>
      </p:sp>
    </p:spTree>
    <p:extLst>
      <p:ext uri="{BB962C8B-B14F-4D97-AF65-F5344CB8AC3E}">
        <p14:creationId xmlns:p14="http://schemas.microsoft.com/office/powerpoint/2010/main" val="3315018711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5984</TotalTime>
  <Words>2010</Words>
  <Application>Microsoft Office PowerPoint</Application>
  <PresentationFormat>Экран (4:3)</PresentationFormat>
  <Paragraphs>623</Paragraphs>
  <Slides>33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33</vt:i4>
      </vt:variant>
    </vt:vector>
  </HeadingPairs>
  <TitlesOfParts>
    <vt:vector size="37" baseType="lpstr">
      <vt:lpstr>Воздушный поток</vt:lpstr>
      <vt:lpstr>1_Воздушный поток</vt:lpstr>
      <vt:lpstr>3_Воздушный поток</vt:lpstr>
      <vt:lpstr>4_Воздушный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Анализ поступлений налога на доходы физических лиц по дополнительному нормативу отчислений (30,2273%), тыс. руб. </vt:lpstr>
      <vt:lpstr>Анализ по возмещению налога на доходы физических лиц из бюджета Пермского муниципального района, тыс. руб.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Исполнение бюджета Пермского муниципального района по расходам за 1 полугодие 2022 года </vt:lpstr>
      <vt:lpstr>Исполнение бюджетных ассигнований по группам видов расходов классификации расходов бюджета  за 1 полугодие 2022  г., млн. руб. </vt:lpstr>
      <vt:lpstr>Исполнение бюджета в разрезе главных распорядителей бюджетных средств за 1 п/г 2022 г.</vt:lpstr>
      <vt:lpstr>Реализация муниципальных программ за 1 п/г 2022 г., тыс. руб.</vt:lpstr>
      <vt:lpstr>Презентация PowerPoint</vt:lpstr>
      <vt:lpstr>Участие Пермского муниципального района в национальных проектах в 2022 году</vt:lpstr>
      <vt:lpstr>Участие Пермского муниципального района в национальных проектах в 2022 году</vt:lpstr>
      <vt:lpstr>Презентация PowerPoint</vt:lpstr>
      <vt:lpstr>Динамика расходов дорожного фонда, млн. руб. </vt:lpstr>
      <vt:lpstr>Выполнение объемных показателей муниципальной услуги (работы)  Управления образования за 1 полугодие 2022 года</vt:lpstr>
      <vt:lpstr>Выполнение объемных показателей муниципальной услуги (работы)  Управления по делам культуры за 1 полугодие 2022 года</vt:lpstr>
      <vt:lpstr>Выполнение объемных показателей муниципальной услуги (работы) Администрации Пермского муниципального района  за 1 полугодие 2022 года</vt:lpstr>
      <vt:lpstr>Расходование средств резервного фонда в 1 п/г 2022 г.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feu21-01</dc:creator>
  <cp:lastModifiedBy>feu21-03</cp:lastModifiedBy>
  <cp:revision>410</cp:revision>
  <cp:lastPrinted>2022-08-17T03:36:07Z</cp:lastPrinted>
  <dcterms:created xsi:type="dcterms:W3CDTF">2018-04-12T10:07:47Z</dcterms:created>
  <dcterms:modified xsi:type="dcterms:W3CDTF">2022-08-18T03:02:01Z</dcterms:modified>
</cp:coreProperties>
</file>